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2" r:id="rId2"/>
    <p:sldId id="410" r:id="rId3"/>
    <p:sldId id="412" r:id="rId4"/>
    <p:sldId id="414" r:id="rId5"/>
    <p:sldId id="413" r:id="rId6"/>
    <p:sldId id="396" r:id="rId7"/>
    <p:sldId id="395" r:id="rId8"/>
    <p:sldId id="393" r:id="rId9"/>
    <p:sldId id="394" r:id="rId10"/>
    <p:sldId id="397" r:id="rId11"/>
    <p:sldId id="399" r:id="rId12"/>
    <p:sldId id="404" r:id="rId13"/>
    <p:sldId id="400" r:id="rId14"/>
    <p:sldId id="405" r:id="rId15"/>
    <p:sldId id="401" r:id="rId16"/>
    <p:sldId id="402" r:id="rId17"/>
    <p:sldId id="403" r:id="rId18"/>
    <p:sldId id="406" r:id="rId19"/>
    <p:sldId id="415" r:id="rId20"/>
    <p:sldId id="407" r:id="rId21"/>
    <p:sldId id="408" r:id="rId22"/>
    <p:sldId id="40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00"/>
    <a:srgbClr val="003300"/>
    <a:srgbClr val="663300"/>
    <a:srgbClr val="CC0066"/>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94660"/>
  </p:normalViewPr>
  <p:slideViewPr>
    <p:cSldViewPr>
      <p:cViewPr>
        <p:scale>
          <a:sx n="80" d="100"/>
          <a:sy n="80" d="100"/>
        </p:scale>
        <p:origin x="-804" y="-588"/>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C900-D107-43CD-A4EE-703A425238EC}" type="datetimeFigureOut">
              <a:rPr lang="en-GB" smtClean="0"/>
              <a:t>02/05/2012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6BD64-B16B-469F-8EE0-FC33FF99A4D2}" type="slidenum">
              <a:rPr lang="en-GB" smtClean="0"/>
              <a:t>‹#›</a:t>
            </a:fld>
            <a:endParaRPr lang="en-GB"/>
          </a:p>
        </p:txBody>
      </p:sp>
    </p:spTree>
    <p:extLst>
      <p:ext uri="{BB962C8B-B14F-4D97-AF65-F5344CB8AC3E}">
        <p14:creationId xmlns:p14="http://schemas.microsoft.com/office/powerpoint/2010/main" val="246702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CA29296A-390F-452B-8C07-C4CDC5939DD3}" type="slidenum">
              <a:rPr lang="en-GB">
                <a:latin typeface="Calibri" pitchFamily="34" charset="0"/>
              </a:rPr>
              <a:pPr fontAlgn="base">
                <a:spcBef>
                  <a:spcPct val="0"/>
                </a:spcBef>
                <a:spcAft>
                  <a:spcPct val="0"/>
                </a:spcAft>
              </a:pPr>
              <a:t>2</a:t>
            </a:fld>
            <a:endParaRPr lang="en-GB">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22255524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059710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10864767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7233640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01894-0ADE-4307-BB07-997C0F149653}" type="datetimeFigureOut">
              <a:rPr lang="en-GB" smtClean="0"/>
              <a:t>02/05/2012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329237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05018654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E01894-0ADE-4307-BB07-997C0F149653}" type="datetimeFigureOut">
              <a:rPr lang="en-GB" smtClean="0"/>
              <a:t>02/05/2012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59944643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E01894-0ADE-4307-BB07-997C0F149653}" type="datetimeFigureOut">
              <a:rPr lang="en-GB" smtClean="0"/>
              <a:t>02/05/2012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3908291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01894-0ADE-4307-BB07-997C0F149653}" type="datetimeFigureOut">
              <a:rPr lang="en-GB" smtClean="0"/>
              <a:t>02/05/2012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64639629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3811786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01894-0ADE-4307-BB07-997C0F149653}" type="datetimeFigureOut">
              <a:rPr lang="en-GB" smtClean="0"/>
              <a:t>02/05/2012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F57AF-BF8D-4990-8D04-260FE3512B79}" type="slidenum">
              <a:rPr lang="en-GB" smtClean="0"/>
              <a:t>‹#›</a:t>
            </a:fld>
            <a:endParaRPr lang="en-GB"/>
          </a:p>
        </p:txBody>
      </p:sp>
    </p:spTree>
    <p:extLst>
      <p:ext uri="{BB962C8B-B14F-4D97-AF65-F5344CB8AC3E}">
        <p14:creationId xmlns:p14="http://schemas.microsoft.com/office/powerpoint/2010/main" val="42581927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01894-0ADE-4307-BB07-997C0F149653}" type="datetimeFigureOut">
              <a:rPr lang="en-GB" smtClean="0"/>
              <a:t>02/05/2012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57AF-BF8D-4990-8D04-260FE3512B79}" type="slidenum">
              <a:rPr lang="en-GB" smtClean="0"/>
              <a:t>‹#›</a:t>
            </a:fld>
            <a:endParaRPr lang="en-GB"/>
          </a:p>
        </p:txBody>
      </p:sp>
    </p:spTree>
    <p:extLst>
      <p:ext uri="{BB962C8B-B14F-4D97-AF65-F5344CB8AC3E}">
        <p14:creationId xmlns:p14="http://schemas.microsoft.com/office/powerpoint/2010/main" val="196957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Character</a:t>
            </a:r>
          </a:p>
          <a:p>
            <a:pPr algn="ctr"/>
            <a:r>
              <a:rPr lang="en-GB" sz="2400" dirty="0" smtClean="0">
                <a:solidFill>
                  <a:schemeClr val="accent2">
                    <a:lumMod val="50000"/>
                  </a:schemeClr>
                </a:solidFill>
              </a:rPr>
              <a:t>(Matt 5:1-12)</a:t>
            </a:r>
            <a:endParaRPr lang="en-GB" sz="2400" dirty="0">
              <a:solidFill>
                <a:schemeClr val="accent2">
                  <a:lumMod val="50000"/>
                </a:schemeClr>
              </a:solidFill>
            </a:endParaRPr>
          </a:p>
        </p:txBody>
      </p:sp>
    </p:spTree>
    <p:extLst>
      <p:ext uri="{BB962C8B-B14F-4D97-AF65-F5344CB8AC3E}">
        <p14:creationId xmlns:p14="http://schemas.microsoft.com/office/powerpoint/2010/main" val="3588632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rgbClr val="005000"/>
                </a:solidFill>
              </a:rPr>
              <a:t>Greatness in the Kingdom</a:t>
            </a:r>
            <a:endParaRPr lang="en-US" sz="5400" b="1" cap="none" spc="0" dirty="0">
              <a:ln w="17780" cmpd="sng">
                <a:solidFill>
                  <a:schemeClr val="tx2">
                    <a:lumMod val="50000"/>
                  </a:schemeClr>
                </a:solidFill>
                <a:prstDash val="solid"/>
                <a:miter lim="800000"/>
              </a:ln>
              <a:solidFill>
                <a:srgbClr val="005000"/>
              </a:solidFill>
            </a:endParaRPr>
          </a:p>
        </p:txBody>
      </p:sp>
      <p:pic>
        <p:nvPicPr>
          <p:cNvPr id="2050" name="Picture 2" descr="http://jasoncprater.files.wordpress.com/2011/07/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5479"/>
            <a:ext cx="3500978" cy="4621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733256"/>
            <a:ext cx="9144000" cy="1015663"/>
          </a:xfrm>
          <a:prstGeom prst="rect">
            <a:avLst/>
          </a:prstGeom>
          <a:noFill/>
        </p:spPr>
        <p:txBody>
          <a:bodyPr wrap="square" rtlCol="0">
            <a:spAutoFit/>
          </a:bodyPr>
          <a:lstStyle/>
          <a:p>
            <a:pPr algn="ctr"/>
            <a:r>
              <a:rPr lang="en-GB" sz="3600" b="1" dirty="0" smtClean="0">
                <a:solidFill>
                  <a:srgbClr val="003300"/>
                </a:solidFill>
              </a:rPr>
              <a:t>Do not misunderstand why I have come.</a:t>
            </a:r>
          </a:p>
          <a:p>
            <a:pPr algn="ctr"/>
            <a:r>
              <a:rPr lang="en-GB" sz="2400" dirty="0" smtClean="0">
                <a:solidFill>
                  <a:srgbClr val="003300"/>
                </a:solidFill>
              </a:rPr>
              <a:t>(Matt. 5:17)</a:t>
            </a:r>
            <a:endParaRPr lang="en-GB" sz="2400" dirty="0">
              <a:solidFill>
                <a:srgbClr val="003300"/>
              </a:solidFill>
            </a:endParaRPr>
          </a:p>
        </p:txBody>
      </p:sp>
      <p:sp>
        <p:nvSpPr>
          <p:cNvPr id="5" name="TextBox 4"/>
          <p:cNvSpPr txBox="1"/>
          <p:nvPr/>
        </p:nvSpPr>
        <p:spPr>
          <a:xfrm>
            <a:off x="3851920" y="1124744"/>
            <a:ext cx="4810365" cy="646331"/>
          </a:xfrm>
          <a:prstGeom prst="rect">
            <a:avLst/>
          </a:prstGeom>
          <a:noFill/>
        </p:spPr>
        <p:txBody>
          <a:bodyPr wrap="square" rtlCol="0">
            <a:spAutoFit/>
          </a:bodyPr>
          <a:lstStyle/>
          <a:p>
            <a:r>
              <a:rPr lang="en-GB" sz="3600" b="1" dirty="0" smtClean="0">
                <a:solidFill>
                  <a:srgbClr val="005000"/>
                </a:solidFill>
              </a:rPr>
              <a:t>“A good man”</a:t>
            </a:r>
            <a:endParaRPr lang="en-GB" sz="3600" b="1" dirty="0">
              <a:solidFill>
                <a:srgbClr val="005000"/>
              </a:solidFill>
            </a:endParaRPr>
          </a:p>
        </p:txBody>
      </p:sp>
      <p:sp>
        <p:nvSpPr>
          <p:cNvPr id="8" name="TextBox 7"/>
          <p:cNvSpPr txBox="1"/>
          <p:nvPr/>
        </p:nvSpPr>
        <p:spPr>
          <a:xfrm>
            <a:off x="3851920" y="1846565"/>
            <a:ext cx="4810365" cy="646331"/>
          </a:xfrm>
          <a:prstGeom prst="rect">
            <a:avLst/>
          </a:prstGeom>
          <a:noFill/>
        </p:spPr>
        <p:txBody>
          <a:bodyPr wrap="square" rtlCol="0">
            <a:spAutoFit/>
          </a:bodyPr>
          <a:lstStyle/>
          <a:p>
            <a:r>
              <a:rPr lang="en-GB" sz="3600" b="1" dirty="0" smtClean="0">
                <a:solidFill>
                  <a:srgbClr val="005000"/>
                </a:solidFill>
              </a:rPr>
              <a:t>“A great prophet”</a:t>
            </a:r>
            <a:endParaRPr lang="en-GB" sz="3600" b="1" dirty="0">
              <a:solidFill>
                <a:srgbClr val="005000"/>
              </a:solidFill>
            </a:endParaRPr>
          </a:p>
        </p:txBody>
      </p:sp>
      <p:sp>
        <p:nvSpPr>
          <p:cNvPr id="9" name="TextBox 8"/>
          <p:cNvSpPr txBox="1"/>
          <p:nvPr/>
        </p:nvSpPr>
        <p:spPr>
          <a:xfrm>
            <a:off x="3851920" y="2566645"/>
            <a:ext cx="4810365" cy="646331"/>
          </a:xfrm>
          <a:prstGeom prst="rect">
            <a:avLst/>
          </a:prstGeom>
          <a:noFill/>
        </p:spPr>
        <p:txBody>
          <a:bodyPr wrap="square" rtlCol="0">
            <a:spAutoFit/>
          </a:bodyPr>
          <a:lstStyle/>
          <a:p>
            <a:r>
              <a:rPr lang="en-GB" sz="3600" b="1" dirty="0" smtClean="0">
                <a:solidFill>
                  <a:srgbClr val="005000"/>
                </a:solidFill>
              </a:rPr>
              <a:t>“A revolutionary”</a:t>
            </a:r>
            <a:endParaRPr lang="en-GB" sz="3600" b="1" dirty="0">
              <a:solidFill>
                <a:srgbClr val="005000"/>
              </a:solidFill>
            </a:endParaRPr>
          </a:p>
        </p:txBody>
      </p:sp>
      <p:sp>
        <p:nvSpPr>
          <p:cNvPr id="10" name="TextBox 9"/>
          <p:cNvSpPr txBox="1"/>
          <p:nvPr/>
        </p:nvSpPr>
        <p:spPr>
          <a:xfrm>
            <a:off x="3851920" y="3286725"/>
            <a:ext cx="4810365" cy="646331"/>
          </a:xfrm>
          <a:prstGeom prst="rect">
            <a:avLst/>
          </a:prstGeom>
          <a:noFill/>
        </p:spPr>
        <p:txBody>
          <a:bodyPr wrap="square" rtlCol="0">
            <a:spAutoFit/>
          </a:bodyPr>
          <a:lstStyle/>
          <a:p>
            <a:r>
              <a:rPr lang="en-GB" sz="3600" b="1" dirty="0" smtClean="0">
                <a:solidFill>
                  <a:srgbClr val="005000"/>
                </a:solidFill>
              </a:rPr>
              <a:t>“A trouble maker”</a:t>
            </a:r>
            <a:endParaRPr lang="en-GB" sz="3600" b="1" dirty="0">
              <a:solidFill>
                <a:srgbClr val="005000"/>
              </a:solidFill>
            </a:endParaRPr>
          </a:p>
        </p:txBody>
      </p:sp>
      <p:sp>
        <p:nvSpPr>
          <p:cNvPr id="11" name="TextBox 10"/>
          <p:cNvSpPr txBox="1"/>
          <p:nvPr/>
        </p:nvSpPr>
        <p:spPr>
          <a:xfrm>
            <a:off x="3851920" y="4006805"/>
            <a:ext cx="4810365" cy="646331"/>
          </a:xfrm>
          <a:prstGeom prst="rect">
            <a:avLst/>
          </a:prstGeom>
          <a:noFill/>
        </p:spPr>
        <p:txBody>
          <a:bodyPr wrap="square" rtlCol="0">
            <a:spAutoFit/>
          </a:bodyPr>
          <a:lstStyle/>
          <a:p>
            <a:r>
              <a:rPr lang="en-GB" sz="3600" b="1" dirty="0" smtClean="0">
                <a:solidFill>
                  <a:srgbClr val="005000"/>
                </a:solidFill>
              </a:rPr>
              <a:t>“The Messiah”</a:t>
            </a:r>
            <a:endParaRPr lang="en-GB" sz="3600" b="1" dirty="0">
              <a:solidFill>
                <a:srgbClr val="005000"/>
              </a:solidFill>
            </a:endParaRPr>
          </a:p>
        </p:txBody>
      </p:sp>
      <p:sp>
        <p:nvSpPr>
          <p:cNvPr id="12" name="TextBox 11"/>
          <p:cNvSpPr txBox="1"/>
          <p:nvPr/>
        </p:nvSpPr>
        <p:spPr>
          <a:xfrm>
            <a:off x="3851920" y="4726885"/>
            <a:ext cx="5256584" cy="646331"/>
          </a:xfrm>
          <a:prstGeom prst="rect">
            <a:avLst/>
          </a:prstGeom>
          <a:noFill/>
        </p:spPr>
        <p:txBody>
          <a:bodyPr wrap="square" rtlCol="0">
            <a:spAutoFit/>
          </a:bodyPr>
          <a:lstStyle/>
          <a:p>
            <a:r>
              <a:rPr lang="en-GB" sz="3600" b="1" dirty="0" smtClean="0">
                <a:solidFill>
                  <a:srgbClr val="005000"/>
                </a:solidFill>
              </a:rPr>
              <a:t>“Son of the living God”</a:t>
            </a:r>
            <a:endParaRPr lang="en-GB" sz="3600" b="1" dirty="0">
              <a:solidFill>
                <a:srgbClr val="005000"/>
              </a:solidFill>
            </a:endParaRPr>
          </a:p>
        </p:txBody>
      </p:sp>
    </p:spTree>
    <p:extLst>
      <p:ext uri="{BB962C8B-B14F-4D97-AF65-F5344CB8AC3E}">
        <p14:creationId xmlns:p14="http://schemas.microsoft.com/office/powerpoint/2010/main" val="2769894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rgbClr val="C00000"/>
                </a:solidFill>
              </a:rPr>
              <a:t>Greatness in the Kingdom</a:t>
            </a:r>
            <a:endParaRPr lang="en-US" sz="5400" b="1" cap="none" spc="0" dirty="0">
              <a:ln w="17780" cmpd="sng">
                <a:solidFill>
                  <a:schemeClr val="tx2">
                    <a:lumMod val="50000"/>
                  </a:schemeClr>
                </a:solidFill>
                <a:prstDash val="solid"/>
                <a:miter lim="800000"/>
              </a:ln>
              <a:solidFill>
                <a:srgbClr val="C00000"/>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C00000"/>
                </a:solidFill>
              </a:rPr>
              <a:t>not … to abolish the law and the prophets</a:t>
            </a:r>
          </a:p>
          <a:p>
            <a:pPr algn="ctr"/>
            <a:r>
              <a:rPr lang="en-GB" sz="2400" dirty="0" smtClean="0">
                <a:solidFill>
                  <a:srgbClr val="C00000"/>
                </a:solidFill>
              </a:rPr>
              <a:t>(Matt. 5:17)</a:t>
            </a:r>
            <a:endParaRPr lang="en-GB" sz="2400" dirty="0">
              <a:solidFill>
                <a:srgbClr val="C00000"/>
              </a:solidFill>
            </a:endParaRPr>
          </a:p>
        </p:txBody>
      </p:sp>
      <p:pic>
        <p:nvPicPr>
          <p:cNvPr id="8194" name="Picture 2" descr="http://4.bp.blogspot.com/_yfPjMgjMU8A/TQO0lgNQ1JI/AAAAAAAACVo/Flll1JHBm7k/s1600/TorahScro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62" y="980728"/>
            <a:ext cx="3716758"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3928" y="2149152"/>
            <a:ext cx="4572000" cy="584775"/>
          </a:xfrm>
          <a:prstGeom prst="rect">
            <a:avLst/>
          </a:prstGeom>
          <a:noFill/>
        </p:spPr>
        <p:txBody>
          <a:bodyPr wrap="square" rtlCol="0">
            <a:spAutoFit/>
          </a:bodyPr>
          <a:lstStyle/>
          <a:p>
            <a:r>
              <a:rPr lang="en-GB" sz="3200" b="1" dirty="0" smtClean="0">
                <a:solidFill>
                  <a:srgbClr val="C00000"/>
                </a:solidFill>
              </a:rPr>
              <a:t>T</a:t>
            </a:r>
            <a:r>
              <a:rPr lang="en-GB" sz="3200" b="1" dirty="0" smtClean="0"/>
              <a:t>orah</a:t>
            </a:r>
            <a:r>
              <a:rPr lang="en-GB" sz="3200" dirty="0" smtClean="0"/>
              <a:t>                  (Law)</a:t>
            </a:r>
            <a:endParaRPr lang="en-GB" sz="32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00" y="2212007"/>
            <a:ext cx="11049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923928" y="3076545"/>
            <a:ext cx="5256584" cy="584775"/>
          </a:xfrm>
          <a:prstGeom prst="rect">
            <a:avLst/>
          </a:prstGeom>
          <a:noFill/>
        </p:spPr>
        <p:txBody>
          <a:bodyPr wrap="square" rtlCol="0">
            <a:spAutoFit/>
          </a:bodyPr>
          <a:lstStyle/>
          <a:p>
            <a:r>
              <a:rPr lang="en-GB" sz="3200" b="1" dirty="0" err="1" smtClean="0">
                <a:solidFill>
                  <a:srgbClr val="C00000"/>
                </a:solidFill>
              </a:rPr>
              <a:t>N</a:t>
            </a:r>
            <a:r>
              <a:rPr lang="en-GB" sz="3200" b="1" dirty="0" err="1" smtClean="0"/>
              <a:t>evi’im</a:t>
            </a:r>
            <a:r>
              <a:rPr lang="en-GB" sz="3200" b="1" dirty="0" smtClean="0"/>
              <a:t> </a:t>
            </a:r>
            <a:r>
              <a:rPr lang="en-GB" sz="3200" dirty="0" smtClean="0"/>
              <a:t>              (Prophets)</a:t>
            </a:r>
            <a:endParaRPr lang="en-GB" sz="3200"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856" y="3190403"/>
            <a:ext cx="1295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23928" y="4052718"/>
            <a:ext cx="5141729" cy="584775"/>
          </a:xfrm>
          <a:prstGeom prst="rect">
            <a:avLst/>
          </a:prstGeom>
        </p:spPr>
        <p:txBody>
          <a:bodyPr wrap="none">
            <a:spAutoFit/>
          </a:bodyPr>
          <a:lstStyle/>
          <a:p>
            <a:r>
              <a:rPr lang="en-GB" sz="3200" b="1" dirty="0" err="1" smtClean="0">
                <a:solidFill>
                  <a:srgbClr val="C00000"/>
                </a:solidFill>
              </a:rPr>
              <a:t>K</a:t>
            </a:r>
            <a:r>
              <a:rPr lang="en-GB" sz="3200" b="1" dirty="0" err="1" smtClean="0"/>
              <a:t>etuvim</a:t>
            </a:r>
            <a:r>
              <a:rPr lang="en-GB" sz="3200" b="1" dirty="0" smtClean="0"/>
              <a:t> </a:t>
            </a:r>
            <a:r>
              <a:rPr lang="en-GB" sz="3200" dirty="0" smtClean="0"/>
              <a:t>             (Writings)</a:t>
            </a:r>
            <a:endParaRPr lang="en-GB" sz="3200" dirty="0"/>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7322" y="4168502"/>
            <a:ext cx="1381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23927" y="1005930"/>
            <a:ext cx="5141729" cy="923330"/>
          </a:xfrm>
          <a:prstGeom prst="rect">
            <a:avLst/>
          </a:prstGeom>
          <a:noFill/>
        </p:spPr>
        <p:txBody>
          <a:bodyPr wrap="square" rtlCol="0">
            <a:spAutoFit/>
          </a:bodyPr>
          <a:lstStyle/>
          <a:p>
            <a:r>
              <a:rPr lang="en-GB" sz="3200" b="1" dirty="0" err="1" smtClean="0">
                <a:solidFill>
                  <a:srgbClr val="C00000"/>
                </a:solidFill>
                <a:latin typeface="+mj-lt"/>
              </a:rPr>
              <a:t>T</a:t>
            </a:r>
            <a:r>
              <a:rPr lang="en-GB" sz="3200" b="1" dirty="0" err="1" smtClean="0">
                <a:latin typeface="+mj-lt"/>
              </a:rPr>
              <a:t>a</a:t>
            </a:r>
            <a:r>
              <a:rPr lang="en-GB" sz="3200" b="1" dirty="0" err="1" smtClean="0">
                <a:solidFill>
                  <a:srgbClr val="C00000"/>
                </a:solidFill>
                <a:latin typeface="+mj-lt"/>
              </a:rPr>
              <a:t>n</a:t>
            </a:r>
            <a:r>
              <a:rPr lang="en-GB" sz="3200" b="1" dirty="0" err="1" smtClean="0">
                <a:latin typeface="+mj-lt"/>
              </a:rPr>
              <a:t>a</a:t>
            </a:r>
            <a:r>
              <a:rPr lang="en-GB" sz="3200" b="1" dirty="0" err="1" smtClean="0">
                <a:solidFill>
                  <a:srgbClr val="C00000"/>
                </a:solidFill>
                <a:latin typeface="+mj-lt"/>
              </a:rPr>
              <a:t>k</a:t>
            </a:r>
            <a:r>
              <a:rPr lang="en-GB" sz="3200" b="1" dirty="0" err="1" smtClean="0">
                <a:latin typeface="+mj-lt"/>
              </a:rPr>
              <a:t>h</a:t>
            </a:r>
            <a:r>
              <a:rPr lang="en-GB" sz="5400" b="1" dirty="0" smtClean="0">
                <a:latin typeface="+mj-lt"/>
              </a:rPr>
              <a:t> </a:t>
            </a:r>
            <a:r>
              <a:rPr lang="en-GB" sz="5400" b="1" dirty="0">
                <a:latin typeface="BSTHebrew" pitchFamily="2" charset="0"/>
              </a:rPr>
              <a:t>$</a:t>
            </a:r>
            <a:r>
              <a:rPr lang="en-GB" sz="5400" b="1" dirty="0" smtClean="0">
                <a:latin typeface="BSTHebrew"/>
              </a:rPr>
              <a:t>¾¾nt  </a:t>
            </a:r>
            <a:r>
              <a:rPr lang="en-GB" sz="3200" b="1" dirty="0" smtClean="0">
                <a:latin typeface="+mj-lt"/>
              </a:rPr>
              <a:t> </a:t>
            </a:r>
            <a:r>
              <a:rPr lang="en-GB" b="1" dirty="0" smtClean="0">
                <a:latin typeface="+mj-lt"/>
              </a:rPr>
              <a:t> </a:t>
            </a:r>
            <a:r>
              <a:rPr lang="en-GB" sz="3200" dirty="0" smtClean="0">
                <a:latin typeface="+mj-lt"/>
              </a:rPr>
              <a:t>(Bible)</a:t>
            </a:r>
            <a:endParaRPr lang="en-GB" sz="5400" b="1" dirty="0">
              <a:latin typeface="BSTHebrew" pitchFamily="2" charset="0"/>
            </a:endParaRPr>
          </a:p>
        </p:txBody>
      </p:sp>
    </p:spTree>
    <p:extLst>
      <p:ext uri="{BB962C8B-B14F-4D97-AF65-F5344CB8AC3E}">
        <p14:creationId xmlns:p14="http://schemas.microsoft.com/office/powerpoint/2010/main" val="1778220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accent4">
                    <a:lumMod val="50000"/>
                  </a:schemeClr>
                </a:solidFill>
              </a:rPr>
              <a:t>Greatness in the Kingdom</a:t>
            </a:r>
            <a:endParaRPr lang="en-US" sz="5400" b="1" cap="none" spc="0" dirty="0">
              <a:ln w="17780" cmpd="sng">
                <a:solidFill>
                  <a:schemeClr val="tx2">
                    <a:lumMod val="50000"/>
                  </a:schemeClr>
                </a:solidFill>
                <a:prstDash val="solid"/>
                <a:miter lim="800000"/>
              </a:ln>
              <a:solidFill>
                <a:schemeClr val="accent4">
                  <a:lumMod val="50000"/>
                </a:schemeClr>
              </a:solidFill>
            </a:endParaRPr>
          </a:p>
        </p:txBody>
      </p:sp>
      <p:sp>
        <p:nvSpPr>
          <p:cNvPr id="3" name="TextBox 2"/>
          <p:cNvSpPr txBox="1"/>
          <p:nvPr/>
        </p:nvSpPr>
        <p:spPr>
          <a:xfrm>
            <a:off x="0" y="5733256"/>
            <a:ext cx="9144000" cy="1015663"/>
          </a:xfrm>
          <a:prstGeom prst="rect">
            <a:avLst/>
          </a:prstGeom>
          <a:noFill/>
        </p:spPr>
        <p:txBody>
          <a:bodyPr wrap="square" rtlCol="0">
            <a:spAutoFit/>
          </a:bodyPr>
          <a:lstStyle/>
          <a:p>
            <a:pPr algn="ctr"/>
            <a:r>
              <a:rPr lang="en-GB" sz="3600" b="1" dirty="0" smtClean="0">
                <a:solidFill>
                  <a:schemeClr val="accent4">
                    <a:lumMod val="50000"/>
                  </a:schemeClr>
                </a:solidFill>
              </a:rPr>
              <a:t>… not </a:t>
            </a:r>
            <a:r>
              <a:rPr lang="en-GB" sz="3600" b="1" dirty="0">
                <a:solidFill>
                  <a:schemeClr val="accent4">
                    <a:lumMod val="50000"/>
                  </a:schemeClr>
                </a:solidFill>
              </a:rPr>
              <a:t>to abolish </a:t>
            </a:r>
            <a:r>
              <a:rPr lang="en-GB" sz="3600" b="1" dirty="0" smtClean="0">
                <a:solidFill>
                  <a:schemeClr val="accent4">
                    <a:lumMod val="50000"/>
                  </a:schemeClr>
                </a:solidFill>
              </a:rPr>
              <a:t>… but </a:t>
            </a:r>
            <a:r>
              <a:rPr lang="en-GB" sz="3600" b="1" dirty="0">
                <a:solidFill>
                  <a:schemeClr val="accent4">
                    <a:lumMod val="50000"/>
                  </a:schemeClr>
                </a:solidFill>
              </a:rPr>
              <a:t>to </a:t>
            </a:r>
            <a:r>
              <a:rPr lang="en-GB" sz="3600" b="1" dirty="0" smtClean="0">
                <a:solidFill>
                  <a:schemeClr val="accent4">
                    <a:lumMod val="50000"/>
                  </a:schemeClr>
                </a:solidFill>
              </a:rPr>
              <a:t>fulfil them ... </a:t>
            </a:r>
            <a:r>
              <a:rPr lang="en-GB" sz="3600" b="1" dirty="0">
                <a:solidFill>
                  <a:schemeClr val="accent4">
                    <a:lumMod val="50000"/>
                  </a:schemeClr>
                </a:solidFill>
              </a:rPr>
              <a:t/>
            </a:r>
            <a:br>
              <a:rPr lang="en-GB" sz="3600" b="1" dirty="0">
                <a:solidFill>
                  <a:schemeClr val="accent4">
                    <a:lumMod val="50000"/>
                  </a:schemeClr>
                </a:solidFill>
              </a:rPr>
            </a:br>
            <a:r>
              <a:rPr lang="en-GB" sz="2400" dirty="0" smtClean="0">
                <a:solidFill>
                  <a:schemeClr val="accent4">
                    <a:lumMod val="50000"/>
                  </a:schemeClr>
                </a:solidFill>
              </a:rPr>
              <a:t>(Matt. 5:17)</a:t>
            </a:r>
            <a:endParaRPr lang="en-GB" sz="2400" dirty="0">
              <a:solidFill>
                <a:schemeClr val="accent4">
                  <a:lumMod val="50000"/>
                </a:schemeClr>
              </a:solidFill>
            </a:endParaRPr>
          </a:p>
        </p:txBody>
      </p:sp>
      <p:pic>
        <p:nvPicPr>
          <p:cNvPr id="12290" name="Picture 2" descr="http://cdn.pimpmyspace.org/media/pms/c/gh/01/fs/he-cross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708" y="940685"/>
            <a:ext cx="5762919" cy="47925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1052736"/>
            <a:ext cx="4464496" cy="584775"/>
          </a:xfrm>
          <a:prstGeom prst="rect">
            <a:avLst/>
          </a:prstGeom>
          <a:noFill/>
        </p:spPr>
        <p:txBody>
          <a:bodyPr wrap="square" rtlCol="0">
            <a:spAutoFit/>
          </a:bodyPr>
          <a:lstStyle/>
          <a:p>
            <a:pPr marL="285750" indent="-285750">
              <a:buFont typeface="Arial" pitchFamily="34" charset="0"/>
              <a:buChar char="•"/>
            </a:pPr>
            <a:r>
              <a:rPr lang="en-GB" sz="3200" b="1" dirty="0" smtClean="0">
                <a:solidFill>
                  <a:schemeClr val="accent4">
                    <a:lumMod val="50000"/>
                  </a:schemeClr>
                </a:solidFill>
              </a:rPr>
              <a:t>to repeal?</a:t>
            </a:r>
            <a:endParaRPr lang="en-GB" sz="3200" b="1" dirty="0">
              <a:solidFill>
                <a:schemeClr val="accent4">
                  <a:lumMod val="50000"/>
                </a:schemeClr>
              </a:solidFill>
            </a:endParaRPr>
          </a:p>
        </p:txBody>
      </p:sp>
      <p:sp>
        <p:nvSpPr>
          <p:cNvPr id="14" name="TextBox 13"/>
          <p:cNvSpPr txBox="1"/>
          <p:nvPr/>
        </p:nvSpPr>
        <p:spPr>
          <a:xfrm>
            <a:off x="251520" y="2348880"/>
            <a:ext cx="4464496" cy="584775"/>
          </a:xfrm>
          <a:prstGeom prst="rect">
            <a:avLst/>
          </a:prstGeom>
          <a:noFill/>
        </p:spPr>
        <p:txBody>
          <a:bodyPr wrap="square" rtlCol="0">
            <a:spAutoFit/>
          </a:bodyPr>
          <a:lstStyle/>
          <a:p>
            <a:pPr marL="285750" indent="-285750">
              <a:buFont typeface="Arial" pitchFamily="34" charset="0"/>
              <a:buChar char="•"/>
            </a:pPr>
            <a:r>
              <a:rPr lang="en-GB" sz="3200" b="1" dirty="0" smtClean="0">
                <a:solidFill>
                  <a:schemeClr val="accent4">
                    <a:lumMod val="50000"/>
                  </a:schemeClr>
                </a:solidFill>
              </a:rPr>
              <a:t>to obey?</a:t>
            </a:r>
            <a:endParaRPr lang="en-GB" sz="3200" b="1" dirty="0">
              <a:solidFill>
                <a:schemeClr val="accent4">
                  <a:lumMod val="50000"/>
                </a:schemeClr>
              </a:solidFill>
            </a:endParaRPr>
          </a:p>
        </p:txBody>
      </p:sp>
      <p:sp>
        <p:nvSpPr>
          <p:cNvPr id="15" name="TextBox 14"/>
          <p:cNvSpPr txBox="1"/>
          <p:nvPr/>
        </p:nvSpPr>
        <p:spPr>
          <a:xfrm>
            <a:off x="251520" y="2780928"/>
            <a:ext cx="4464496" cy="584775"/>
          </a:xfrm>
          <a:prstGeom prst="rect">
            <a:avLst/>
          </a:prstGeom>
          <a:noFill/>
        </p:spPr>
        <p:txBody>
          <a:bodyPr wrap="square" rtlCol="0">
            <a:spAutoFit/>
          </a:bodyPr>
          <a:lstStyle/>
          <a:p>
            <a:pPr marL="285750" indent="-285750">
              <a:buFont typeface="Arial" pitchFamily="34" charset="0"/>
              <a:buChar char="•"/>
            </a:pPr>
            <a:r>
              <a:rPr lang="en-GB" sz="3200" b="1" dirty="0" smtClean="0">
                <a:solidFill>
                  <a:schemeClr val="accent4">
                    <a:lumMod val="50000"/>
                  </a:schemeClr>
                </a:solidFill>
              </a:rPr>
              <a:t>to fulfil (5:17)</a:t>
            </a:r>
            <a:endParaRPr lang="en-GB" sz="3200" b="1" dirty="0">
              <a:solidFill>
                <a:schemeClr val="accent4">
                  <a:lumMod val="50000"/>
                </a:schemeClr>
              </a:solidFill>
            </a:endParaRPr>
          </a:p>
        </p:txBody>
      </p:sp>
      <p:sp>
        <p:nvSpPr>
          <p:cNvPr id="8" name="Rectangle 7"/>
          <p:cNvSpPr/>
          <p:nvPr/>
        </p:nvSpPr>
        <p:spPr>
          <a:xfrm>
            <a:off x="285412" y="3645024"/>
            <a:ext cx="5438716" cy="2215991"/>
          </a:xfrm>
          <a:prstGeom prst="rect">
            <a:avLst/>
          </a:prstGeom>
        </p:spPr>
        <p:txBody>
          <a:bodyPr wrap="square">
            <a:spAutoFit/>
          </a:bodyPr>
          <a:lstStyle/>
          <a:p>
            <a:r>
              <a:rPr lang="en-GB" sz="3200" b="1" dirty="0" smtClean="0">
                <a:solidFill>
                  <a:schemeClr val="accent4">
                    <a:lumMod val="50000"/>
                  </a:schemeClr>
                </a:solidFill>
              </a:rPr>
              <a:t>For </a:t>
            </a:r>
            <a:r>
              <a:rPr lang="en-GB" sz="3200" b="1" dirty="0">
                <a:solidFill>
                  <a:schemeClr val="accent4">
                    <a:lumMod val="50000"/>
                  </a:schemeClr>
                </a:solidFill>
              </a:rPr>
              <a:t>Christ is the end of </a:t>
            </a:r>
            <a:endParaRPr lang="en-GB" sz="3200" b="1" dirty="0" smtClean="0">
              <a:solidFill>
                <a:schemeClr val="accent4">
                  <a:lumMod val="50000"/>
                </a:schemeClr>
              </a:solidFill>
            </a:endParaRPr>
          </a:p>
          <a:p>
            <a:r>
              <a:rPr lang="en-GB" sz="3200" b="1" dirty="0" smtClean="0">
                <a:solidFill>
                  <a:schemeClr val="accent4">
                    <a:lumMod val="50000"/>
                  </a:schemeClr>
                </a:solidFill>
              </a:rPr>
              <a:t>the </a:t>
            </a:r>
            <a:r>
              <a:rPr lang="en-GB" sz="3200" b="1" dirty="0">
                <a:solidFill>
                  <a:schemeClr val="accent4">
                    <a:lumMod val="50000"/>
                  </a:schemeClr>
                </a:solidFill>
              </a:rPr>
              <a:t>law for righteousness to everyone who believes. </a:t>
            </a:r>
            <a:r>
              <a:rPr lang="en-GB" sz="3200" dirty="0">
                <a:solidFill>
                  <a:schemeClr val="accent4">
                    <a:lumMod val="50000"/>
                  </a:schemeClr>
                </a:solidFill>
              </a:rPr>
              <a:t/>
            </a:r>
            <a:br>
              <a:rPr lang="en-GB" sz="3200" dirty="0">
                <a:solidFill>
                  <a:schemeClr val="accent4">
                    <a:lumMod val="50000"/>
                  </a:schemeClr>
                </a:solidFill>
              </a:rPr>
            </a:br>
            <a:r>
              <a:rPr lang="en-GB" sz="2400" dirty="0" smtClean="0">
                <a:solidFill>
                  <a:schemeClr val="accent4">
                    <a:lumMod val="50000"/>
                  </a:schemeClr>
                </a:solidFill>
              </a:rPr>
              <a:t>(Romans 10:4)</a:t>
            </a:r>
            <a:r>
              <a:rPr lang="en-GB" sz="2400" dirty="0">
                <a:solidFill>
                  <a:schemeClr val="accent4">
                    <a:lumMod val="50000"/>
                  </a:schemeClr>
                </a:solidFill>
              </a:rPr>
              <a:t/>
            </a:r>
            <a:br>
              <a:rPr lang="en-GB" sz="2400" dirty="0">
                <a:solidFill>
                  <a:schemeClr val="accent4">
                    <a:lumMod val="50000"/>
                  </a:schemeClr>
                </a:solidFill>
              </a:rPr>
            </a:br>
            <a:endParaRPr lang="en-GB" dirty="0">
              <a:solidFill>
                <a:schemeClr val="accent4">
                  <a:lumMod val="50000"/>
                </a:schemeClr>
              </a:solidFill>
            </a:endParaRPr>
          </a:p>
        </p:txBody>
      </p:sp>
      <p:sp>
        <p:nvSpPr>
          <p:cNvPr id="17" name="TextBox 16"/>
          <p:cNvSpPr txBox="1"/>
          <p:nvPr/>
        </p:nvSpPr>
        <p:spPr>
          <a:xfrm>
            <a:off x="242004" y="1484784"/>
            <a:ext cx="4464496" cy="584775"/>
          </a:xfrm>
          <a:prstGeom prst="rect">
            <a:avLst/>
          </a:prstGeom>
          <a:noFill/>
        </p:spPr>
        <p:txBody>
          <a:bodyPr wrap="square" rtlCol="0">
            <a:spAutoFit/>
          </a:bodyPr>
          <a:lstStyle/>
          <a:p>
            <a:pPr marL="285750" indent="-285750">
              <a:buFont typeface="Arial" pitchFamily="34" charset="0"/>
              <a:buChar char="•"/>
            </a:pPr>
            <a:r>
              <a:rPr lang="en-GB" sz="3200" b="1" dirty="0" smtClean="0">
                <a:solidFill>
                  <a:schemeClr val="accent4">
                    <a:lumMod val="50000"/>
                  </a:schemeClr>
                </a:solidFill>
              </a:rPr>
              <a:t>to modify?</a:t>
            </a:r>
            <a:endParaRPr lang="en-GB" sz="3200" b="1" dirty="0">
              <a:solidFill>
                <a:schemeClr val="accent4">
                  <a:lumMod val="50000"/>
                </a:schemeClr>
              </a:solidFill>
            </a:endParaRPr>
          </a:p>
        </p:txBody>
      </p:sp>
      <p:sp>
        <p:nvSpPr>
          <p:cNvPr id="18" name="TextBox 17"/>
          <p:cNvSpPr txBox="1"/>
          <p:nvPr/>
        </p:nvSpPr>
        <p:spPr>
          <a:xfrm>
            <a:off x="251520" y="1916832"/>
            <a:ext cx="4464496" cy="584775"/>
          </a:xfrm>
          <a:prstGeom prst="rect">
            <a:avLst/>
          </a:prstGeom>
          <a:noFill/>
        </p:spPr>
        <p:txBody>
          <a:bodyPr wrap="square" rtlCol="0">
            <a:spAutoFit/>
          </a:bodyPr>
          <a:lstStyle/>
          <a:p>
            <a:pPr marL="285750" indent="-285750">
              <a:buFont typeface="Arial" pitchFamily="34" charset="0"/>
              <a:buChar char="•"/>
            </a:pPr>
            <a:r>
              <a:rPr lang="en-GB" sz="3200" b="1" dirty="0" smtClean="0">
                <a:solidFill>
                  <a:schemeClr val="accent4">
                    <a:lumMod val="50000"/>
                  </a:schemeClr>
                </a:solidFill>
              </a:rPr>
              <a:t>to endorse?</a:t>
            </a:r>
            <a:endParaRPr lang="en-GB" sz="3200" b="1" dirty="0">
              <a:solidFill>
                <a:schemeClr val="accent4">
                  <a:lumMod val="50000"/>
                </a:schemeClr>
              </a:solidFill>
            </a:endParaRPr>
          </a:p>
        </p:txBody>
      </p:sp>
    </p:spTree>
    <p:extLst>
      <p:ext uri="{BB962C8B-B14F-4D97-AF65-F5344CB8AC3E}">
        <p14:creationId xmlns:p14="http://schemas.microsoft.com/office/powerpoint/2010/main" val="1309136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 I tell you the truth …</a:t>
            </a:r>
          </a:p>
          <a:p>
            <a:pPr algn="ctr"/>
            <a:r>
              <a:rPr lang="en-GB" sz="2400" dirty="0" smtClean="0">
                <a:solidFill>
                  <a:srgbClr val="002060"/>
                </a:solidFill>
              </a:rPr>
              <a:t>(Matt. 5:18)</a:t>
            </a:r>
            <a:endParaRPr lang="en-GB" sz="2400" dirty="0">
              <a:solidFill>
                <a:srgbClr val="002060"/>
              </a:solidFill>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7" y="1064717"/>
            <a:ext cx="25241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2711611" cy="366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79017"/>
            <a:ext cx="2815803"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0" y="4365104"/>
            <a:ext cx="9144000" cy="1200329"/>
          </a:xfrm>
          <a:prstGeom prst="rect">
            <a:avLst/>
          </a:prstGeom>
          <a:noFill/>
        </p:spPr>
        <p:txBody>
          <a:bodyPr wrap="square" rtlCol="0">
            <a:spAutoFit/>
          </a:bodyPr>
          <a:lstStyle/>
          <a:p>
            <a:pPr algn="ctr"/>
            <a:r>
              <a:rPr lang="en-GB" sz="7200" b="1" dirty="0">
                <a:solidFill>
                  <a:schemeClr val="accent1">
                    <a:lumMod val="75000"/>
                  </a:schemeClr>
                </a:solidFill>
                <a:effectLst>
                  <a:glow rad="228600">
                    <a:schemeClr val="accent1">
                      <a:satMod val="175000"/>
                      <a:alpha val="40000"/>
                    </a:schemeClr>
                  </a:glow>
                </a:effectLst>
              </a:rPr>
              <a:t>a</a:t>
            </a:r>
            <a:r>
              <a:rPr lang="en-GB" sz="7200" b="1" dirty="0" smtClean="0">
                <a:solidFill>
                  <a:schemeClr val="accent1">
                    <a:lumMod val="75000"/>
                  </a:schemeClr>
                </a:solidFill>
                <a:effectLst>
                  <a:glow rad="228600">
                    <a:schemeClr val="accent1">
                      <a:satMod val="175000"/>
                      <a:alpha val="40000"/>
                    </a:schemeClr>
                  </a:glow>
                </a:effectLst>
              </a:rPr>
              <a:t> s t o n </a:t>
            </a:r>
            <a:r>
              <a:rPr lang="en-GB" sz="7200" b="1" dirty="0" err="1" smtClean="0">
                <a:solidFill>
                  <a:schemeClr val="accent1">
                    <a:lumMod val="75000"/>
                  </a:schemeClr>
                </a:solidFill>
                <a:effectLst>
                  <a:glow rad="228600">
                    <a:schemeClr val="accent1">
                      <a:satMod val="175000"/>
                      <a:alpha val="40000"/>
                    </a:schemeClr>
                  </a:glow>
                </a:effectLst>
              </a:rPr>
              <a:t>i</a:t>
            </a:r>
            <a:r>
              <a:rPr lang="en-GB" sz="7200" b="1" dirty="0" smtClean="0">
                <a:solidFill>
                  <a:schemeClr val="accent1">
                    <a:lumMod val="75000"/>
                  </a:schemeClr>
                </a:solidFill>
                <a:effectLst>
                  <a:glow rad="228600">
                    <a:schemeClr val="accent1">
                      <a:satMod val="175000"/>
                      <a:alpha val="40000"/>
                    </a:schemeClr>
                  </a:glow>
                </a:effectLst>
              </a:rPr>
              <a:t> s h </a:t>
            </a:r>
            <a:r>
              <a:rPr lang="en-GB" sz="7200" b="1" dirty="0" err="1" smtClean="0">
                <a:solidFill>
                  <a:schemeClr val="accent1">
                    <a:lumMod val="75000"/>
                  </a:schemeClr>
                </a:solidFill>
                <a:effectLst>
                  <a:glow rad="228600">
                    <a:schemeClr val="accent1">
                      <a:satMod val="175000"/>
                      <a:alpha val="40000"/>
                    </a:schemeClr>
                  </a:glow>
                </a:effectLst>
              </a:rPr>
              <a:t>i</a:t>
            </a:r>
            <a:r>
              <a:rPr lang="en-GB" sz="7200" b="1" dirty="0" smtClean="0">
                <a:solidFill>
                  <a:schemeClr val="accent1">
                    <a:lumMod val="75000"/>
                  </a:schemeClr>
                </a:solidFill>
                <a:effectLst>
                  <a:glow rad="228600">
                    <a:schemeClr val="accent1">
                      <a:satMod val="175000"/>
                      <a:alpha val="40000"/>
                    </a:schemeClr>
                  </a:glow>
                </a:effectLst>
              </a:rPr>
              <a:t> n g !</a:t>
            </a:r>
            <a:endParaRPr lang="en-GB" sz="7200" b="1" dirty="0">
              <a:solidFill>
                <a:schemeClr val="accent1">
                  <a:lumMod val="75000"/>
                </a:schemeClr>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311508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9221"/>
                                        </p:tgtEl>
                                        <p:attrNameLst>
                                          <p:attrName>style.visibility</p:attrName>
                                        </p:attrNameLst>
                                      </p:cBhvr>
                                      <p:to>
                                        <p:strVal val="visible"/>
                                      </p:to>
                                    </p:set>
                                    <p:animEffect transition="in" filter="fade">
                                      <p:cBhvr>
                                        <p:cTn id="13" dur="1000"/>
                                        <p:tgtEl>
                                          <p:spTgt spid="9221"/>
                                        </p:tgtEl>
                                      </p:cBhvr>
                                    </p:animEffect>
                                  </p:childTnLst>
                                </p:cTn>
                              </p:par>
                            </p:childTnLst>
                          </p:cTn>
                        </p:par>
                        <p:par>
                          <p:cTn id="14" fill="hold">
                            <p:stCondLst>
                              <p:cond delay="4000"/>
                            </p:stCondLst>
                            <p:childTnLst>
                              <p:par>
                                <p:cTn id="15" presetID="10" presetClass="entr" presetSubtype="0" fill="hold" nodeType="afterEffect">
                                  <p:stCondLst>
                                    <p:cond delay="100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not even the smallest detail will disappear</a:t>
            </a:r>
          </a:p>
          <a:p>
            <a:pPr algn="ctr"/>
            <a:r>
              <a:rPr lang="en-GB" sz="2400" dirty="0" smtClean="0">
                <a:solidFill>
                  <a:srgbClr val="002060"/>
                </a:solidFill>
              </a:rPr>
              <a:t>(Matt. 5:18)</a:t>
            </a:r>
            <a:endParaRPr lang="en-GB" sz="2400" dirty="0">
              <a:solidFill>
                <a:srgbClr val="002060"/>
              </a:solidFill>
            </a:endParaRPr>
          </a:p>
        </p:txBody>
      </p:sp>
      <p:pic>
        <p:nvPicPr>
          <p:cNvPr id="9218" name="Picture 2" descr="http://upload.wikimedia.org/wikipedia/commons/thumb/3/34/Byzantinischer_Maler_des_10._Jahrhunderts_001.jpg/300px-Byzantinischer_Maler_des_10._Jahrhunderts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124744"/>
            <a:ext cx="3375375" cy="4320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7944" y="2907522"/>
            <a:ext cx="4824536" cy="584775"/>
          </a:xfrm>
          <a:prstGeom prst="rect">
            <a:avLst/>
          </a:prstGeom>
          <a:noFill/>
        </p:spPr>
        <p:txBody>
          <a:bodyPr wrap="square" rtlCol="0">
            <a:spAutoFit/>
          </a:bodyPr>
          <a:lstStyle/>
          <a:p>
            <a:r>
              <a:rPr lang="en-GB" sz="3200" b="1" dirty="0" err="1" smtClean="0">
                <a:solidFill>
                  <a:srgbClr val="002060"/>
                </a:solidFill>
              </a:rPr>
              <a:t>Marcion</a:t>
            </a:r>
            <a:r>
              <a:rPr lang="en-GB" sz="3200" dirty="0" smtClean="0">
                <a:solidFill>
                  <a:srgbClr val="002060"/>
                </a:solidFill>
              </a:rPr>
              <a:t> (c 85-160 AD)</a:t>
            </a:r>
            <a:endParaRPr lang="en-GB" sz="3200" dirty="0">
              <a:solidFill>
                <a:srgbClr val="002060"/>
              </a:solidFill>
            </a:endParaRPr>
          </a:p>
        </p:txBody>
      </p:sp>
      <p:sp>
        <p:nvSpPr>
          <p:cNvPr id="14" name="TextBox 13"/>
          <p:cNvSpPr txBox="1"/>
          <p:nvPr/>
        </p:nvSpPr>
        <p:spPr>
          <a:xfrm>
            <a:off x="4067944" y="3555594"/>
            <a:ext cx="4824536" cy="584775"/>
          </a:xfrm>
          <a:prstGeom prst="rect">
            <a:avLst/>
          </a:prstGeom>
          <a:noFill/>
        </p:spPr>
        <p:txBody>
          <a:bodyPr wrap="square" rtlCol="0">
            <a:spAutoFit/>
          </a:bodyPr>
          <a:lstStyle/>
          <a:p>
            <a:r>
              <a:rPr lang="en-GB" sz="3200" b="1" dirty="0" err="1" smtClean="0">
                <a:solidFill>
                  <a:srgbClr val="002060"/>
                </a:solidFill>
              </a:rPr>
              <a:t>Marcionism</a:t>
            </a:r>
            <a:endParaRPr lang="en-GB" sz="3200" dirty="0">
              <a:solidFill>
                <a:srgbClr val="002060"/>
              </a:solidFill>
            </a:endParaRPr>
          </a:p>
        </p:txBody>
      </p:sp>
      <p:sp>
        <p:nvSpPr>
          <p:cNvPr id="15" name="TextBox 14"/>
          <p:cNvSpPr txBox="1"/>
          <p:nvPr/>
        </p:nvSpPr>
        <p:spPr>
          <a:xfrm>
            <a:off x="4067944" y="4212377"/>
            <a:ext cx="4824536" cy="584775"/>
          </a:xfrm>
          <a:prstGeom prst="rect">
            <a:avLst/>
          </a:prstGeom>
          <a:noFill/>
        </p:spPr>
        <p:txBody>
          <a:bodyPr wrap="square" rtlCol="0">
            <a:spAutoFit/>
          </a:bodyPr>
          <a:lstStyle/>
          <a:p>
            <a:r>
              <a:rPr lang="en-GB" sz="3200" b="1" dirty="0" smtClean="0">
                <a:solidFill>
                  <a:srgbClr val="002060"/>
                </a:solidFill>
              </a:rPr>
              <a:t>Positive Christianity</a:t>
            </a:r>
            <a:endParaRPr lang="en-GB" sz="3200" dirty="0">
              <a:solidFill>
                <a:srgbClr val="002060"/>
              </a:solidFill>
            </a:endParaRPr>
          </a:p>
        </p:txBody>
      </p:sp>
      <p:sp>
        <p:nvSpPr>
          <p:cNvPr id="16" name="TextBox 15"/>
          <p:cNvSpPr txBox="1"/>
          <p:nvPr/>
        </p:nvSpPr>
        <p:spPr>
          <a:xfrm>
            <a:off x="4067944" y="4860449"/>
            <a:ext cx="4824536" cy="584775"/>
          </a:xfrm>
          <a:prstGeom prst="rect">
            <a:avLst/>
          </a:prstGeom>
          <a:noFill/>
        </p:spPr>
        <p:txBody>
          <a:bodyPr wrap="square" rtlCol="0">
            <a:spAutoFit/>
          </a:bodyPr>
          <a:lstStyle/>
          <a:p>
            <a:r>
              <a:rPr lang="en-GB" sz="3200" b="1" dirty="0" smtClean="0">
                <a:solidFill>
                  <a:srgbClr val="002060"/>
                </a:solidFill>
              </a:rPr>
              <a:t>New Testament Only</a:t>
            </a:r>
            <a:endParaRPr lang="en-GB" sz="3200" dirty="0">
              <a:solidFill>
                <a:srgbClr val="002060"/>
              </a:solidFill>
            </a:endParaRPr>
          </a:p>
        </p:txBody>
      </p:sp>
      <p:sp>
        <p:nvSpPr>
          <p:cNvPr id="8" name="TextBox 7"/>
          <p:cNvSpPr txBox="1"/>
          <p:nvPr/>
        </p:nvSpPr>
        <p:spPr>
          <a:xfrm>
            <a:off x="5724128" y="44624"/>
            <a:ext cx="1872208" cy="3154710"/>
          </a:xfrm>
          <a:prstGeom prst="rect">
            <a:avLst/>
          </a:prstGeom>
          <a:noFill/>
        </p:spPr>
        <p:txBody>
          <a:bodyPr wrap="square" rtlCol="0">
            <a:spAutoFit/>
          </a:bodyPr>
          <a:lstStyle/>
          <a:p>
            <a:r>
              <a:rPr lang="en-GB" sz="19900" dirty="0" err="1" smtClean="0">
                <a:latin typeface="BSTHebrew" pitchFamily="2" charset="0"/>
              </a:rPr>
              <a:t>ih</a:t>
            </a:r>
            <a:endParaRPr lang="en-GB" sz="19900" dirty="0">
              <a:latin typeface="BSTHebrew" pitchFamily="2" charset="0"/>
            </a:endParaRPr>
          </a:p>
        </p:txBody>
      </p:sp>
      <p:sp>
        <p:nvSpPr>
          <p:cNvPr id="9" name="Oval 8"/>
          <p:cNvSpPr/>
          <p:nvPr/>
        </p:nvSpPr>
        <p:spPr>
          <a:xfrm>
            <a:off x="6026082" y="2348880"/>
            <a:ext cx="562142" cy="57606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652120" y="836712"/>
            <a:ext cx="562142" cy="57606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380312" y="1484784"/>
            <a:ext cx="1368152" cy="584775"/>
          </a:xfrm>
          <a:prstGeom prst="rect">
            <a:avLst/>
          </a:prstGeom>
          <a:noFill/>
        </p:spPr>
        <p:txBody>
          <a:bodyPr wrap="square" rtlCol="0">
            <a:spAutoFit/>
          </a:bodyPr>
          <a:lstStyle/>
          <a:p>
            <a:r>
              <a:rPr lang="en-GB" sz="3200" b="1" dirty="0" smtClean="0">
                <a:solidFill>
                  <a:srgbClr val="002060"/>
                </a:solidFill>
              </a:rPr>
              <a:t>jot</a:t>
            </a:r>
            <a:endParaRPr lang="en-GB" sz="3200" b="1" dirty="0">
              <a:solidFill>
                <a:srgbClr val="002060"/>
              </a:solidFill>
            </a:endParaRPr>
          </a:p>
        </p:txBody>
      </p:sp>
      <p:sp>
        <p:nvSpPr>
          <p:cNvPr id="23" name="TextBox 22"/>
          <p:cNvSpPr txBox="1"/>
          <p:nvPr/>
        </p:nvSpPr>
        <p:spPr>
          <a:xfrm>
            <a:off x="3995936" y="1484783"/>
            <a:ext cx="1368152" cy="584775"/>
          </a:xfrm>
          <a:prstGeom prst="rect">
            <a:avLst/>
          </a:prstGeom>
          <a:noFill/>
        </p:spPr>
        <p:txBody>
          <a:bodyPr wrap="square" rtlCol="0">
            <a:spAutoFit/>
          </a:bodyPr>
          <a:lstStyle/>
          <a:p>
            <a:pPr algn="r"/>
            <a:r>
              <a:rPr lang="en-GB" sz="3200" b="1" dirty="0" smtClean="0">
                <a:solidFill>
                  <a:srgbClr val="002060"/>
                </a:solidFill>
              </a:rPr>
              <a:t>tittle</a:t>
            </a:r>
            <a:endParaRPr lang="en-GB" sz="3200" b="1" dirty="0">
              <a:solidFill>
                <a:srgbClr val="002060"/>
              </a:solidFill>
            </a:endParaRPr>
          </a:p>
        </p:txBody>
      </p:sp>
      <p:cxnSp>
        <p:nvCxnSpPr>
          <p:cNvPr id="13" name="Straight Arrow Connector 12"/>
          <p:cNvCxnSpPr/>
          <p:nvPr/>
        </p:nvCxnSpPr>
        <p:spPr>
          <a:xfrm flipV="1">
            <a:off x="5220072" y="1340768"/>
            <a:ext cx="432048" cy="28121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646310" y="2069558"/>
            <a:ext cx="734002" cy="4267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08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8" grpId="0"/>
      <p:bldP spid="9" grpId="0" animBg="1"/>
      <p:bldP spid="21" grpId="0" animBg="1"/>
      <p:bldP spid="1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94326"/>
            <a:ext cx="2122496" cy="199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857998"/>
            <a:ext cx="3178621" cy="48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53956"/>
            <a:ext cx="3515447" cy="487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not even the smallest detail will disappear</a:t>
            </a:r>
          </a:p>
          <a:p>
            <a:pPr algn="ctr"/>
            <a:r>
              <a:rPr lang="en-GB" sz="2400" dirty="0" smtClean="0">
                <a:solidFill>
                  <a:srgbClr val="002060"/>
                </a:solidFill>
              </a:rPr>
              <a:t>(Matt. 5:18)</a:t>
            </a:r>
            <a:endParaRPr lang="en-GB" sz="2400" dirty="0">
              <a:solidFill>
                <a:srgbClr val="002060"/>
              </a:solidFill>
            </a:endParaRPr>
          </a:p>
        </p:txBody>
      </p:sp>
      <p:sp>
        <p:nvSpPr>
          <p:cNvPr id="17" name="Rectangle 16"/>
          <p:cNvSpPr/>
          <p:nvPr/>
        </p:nvSpPr>
        <p:spPr>
          <a:xfrm>
            <a:off x="3059832" y="937171"/>
            <a:ext cx="3024336" cy="2923877"/>
          </a:xfrm>
          <a:prstGeom prst="rect">
            <a:avLst/>
          </a:prstGeom>
          <a:solidFill>
            <a:schemeClr val="bg1"/>
          </a:solidFill>
        </p:spPr>
        <p:txBody>
          <a:bodyPr wrap="square">
            <a:spAutoFit/>
          </a:bodyPr>
          <a:lstStyle/>
          <a:p>
            <a:pPr algn="ctr"/>
            <a:r>
              <a:rPr lang="en-GB" sz="3200" dirty="0" smtClean="0"/>
              <a:t>… and </a:t>
            </a:r>
            <a:r>
              <a:rPr lang="en-GB" sz="3200" dirty="0"/>
              <a:t>in your offspring shall all the nations of the earth be </a:t>
            </a:r>
            <a:r>
              <a:rPr lang="en-GB" sz="3200" dirty="0" smtClean="0"/>
              <a:t>blessed …</a:t>
            </a:r>
            <a:br>
              <a:rPr lang="en-GB" sz="3200" dirty="0" smtClean="0"/>
            </a:br>
            <a:r>
              <a:rPr lang="en-GB" sz="2400" dirty="0" smtClean="0">
                <a:solidFill>
                  <a:srgbClr val="002060"/>
                </a:solidFill>
              </a:rPr>
              <a:t>(Genesis 22:18)</a:t>
            </a:r>
            <a:endParaRPr lang="en-GB" sz="2400" dirty="0">
              <a:solidFill>
                <a:srgbClr val="002060"/>
              </a:solidFill>
            </a:endParaRPr>
          </a:p>
        </p:txBody>
      </p:sp>
      <p:sp>
        <p:nvSpPr>
          <p:cNvPr id="18" name="Rectangle 17"/>
          <p:cNvSpPr/>
          <p:nvPr/>
        </p:nvSpPr>
        <p:spPr>
          <a:xfrm>
            <a:off x="3059832" y="937171"/>
            <a:ext cx="3024336" cy="2923877"/>
          </a:xfrm>
          <a:prstGeom prst="rect">
            <a:avLst/>
          </a:prstGeom>
          <a:solidFill>
            <a:schemeClr val="bg1"/>
          </a:solidFill>
        </p:spPr>
        <p:txBody>
          <a:bodyPr wrap="square">
            <a:spAutoFit/>
          </a:bodyPr>
          <a:lstStyle/>
          <a:p>
            <a:pPr algn="ctr"/>
            <a:r>
              <a:rPr lang="en-GB" sz="3200" dirty="0" smtClean="0"/>
              <a:t>“with </a:t>
            </a:r>
            <a:r>
              <a:rPr lang="en-GB" sz="3200" dirty="0"/>
              <a:t>these words I have made a covenant with you </a:t>
            </a:r>
            <a:r>
              <a:rPr lang="en-GB" sz="3200" dirty="0" smtClean="0"/>
              <a:t>and Israel.” </a:t>
            </a:r>
          </a:p>
          <a:p>
            <a:pPr algn="ctr"/>
            <a:r>
              <a:rPr lang="en-GB" sz="2400" dirty="0" smtClean="0">
                <a:solidFill>
                  <a:srgbClr val="002060"/>
                </a:solidFill>
              </a:rPr>
              <a:t>(Exodus 34:27)</a:t>
            </a:r>
            <a:endParaRPr lang="en-GB" sz="3200" dirty="0"/>
          </a:p>
        </p:txBody>
      </p:sp>
    </p:spTree>
    <p:extLst>
      <p:ext uri="{BB962C8B-B14F-4D97-AF65-F5344CB8AC3E}">
        <p14:creationId xmlns:p14="http://schemas.microsoft.com/office/powerpoint/2010/main" val="3338694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96752"/>
            <a:ext cx="9144000" cy="2431435"/>
          </a:xfrm>
          <a:prstGeom prst="rect">
            <a:avLst/>
          </a:prstGeom>
          <a:solidFill>
            <a:schemeClr val="bg1"/>
          </a:solidFill>
        </p:spPr>
        <p:txBody>
          <a:bodyPr wrap="square" rtlCol="0">
            <a:spAutoFit/>
          </a:bodyPr>
          <a:lstStyle/>
          <a:p>
            <a:pPr algn="ctr"/>
            <a:r>
              <a:rPr lang="en-GB" sz="3200" dirty="0" smtClean="0"/>
              <a:t>Is </a:t>
            </a:r>
            <a:r>
              <a:rPr lang="en-GB" sz="3200" dirty="0"/>
              <a:t>there a conflict, then, between God’s law and God’s promises? Absolutely not! If the law could give us new life, we could be made right with God by obeying it</a:t>
            </a:r>
            <a:r>
              <a:rPr lang="en-GB" sz="3200" dirty="0" smtClean="0"/>
              <a:t>.</a:t>
            </a:r>
          </a:p>
          <a:p>
            <a:pPr algn="ctr"/>
            <a:r>
              <a:rPr lang="en-GB" sz="2400" dirty="0" smtClean="0">
                <a:solidFill>
                  <a:srgbClr val="002060"/>
                </a:solidFill>
              </a:rPr>
              <a:t>(Galatians 3:21)</a:t>
            </a:r>
            <a:endParaRPr lang="en-GB" sz="2400" dirty="0">
              <a:solidFill>
                <a:srgbClr val="002060"/>
              </a:solidFill>
            </a:endParaRPr>
          </a:p>
        </p:txBody>
      </p:sp>
      <p:sp>
        <p:nvSpPr>
          <p:cNvPr id="5" name="Rectangle 4"/>
          <p:cNvSpPr/>
          <p:nvPr/>
        </p:nvSpPr>
        <p:spPr>
          <a:xfrm>
            <a:off x="0" y="1196752"/>
            <a:ext cx="9144000" cy="2492990"/>
          </a:xfrm>
          <a:prstGeom prst="rect">
            <a:avLst/>
          </a:prstGeom>
          <a:solidFill>
            <a:schemeClr val="bg1"/>
          </a:solidFill>
        </p:spPr>
        <p:txBody>
          <a:bodyPr wrap="square">
            <a:spAutoFit/>
          </a:bodyPr>
          <a:lstStyle/>
          <a:p>
            <a:pPr algn="ctr"/>
            <a:r>
              <a:rPr lang="en-GB" sz="3200" dirty="0" smtClean="0"/>
              <a:t>The </a:t>
            </a:r>
            <a:r>
              <a:rPr lang="en-GB" sz="3200" dirty="0"/>
              <a:t>law was our guardian until Christ came; it protected us until we could be made right with God through faith. </a:t>
            </a:r>
            <a:br>
              <a:rPr lang="en-GB" sz="3200" dirty="0"/>
            </a:br>
            <a:r>
              <a:rPr lang="en-GB" sz="2400" dirty="0" smtClean="0">
                <a:solidFill>
                  <a:srgbClr val="002060"/>
                </a:solidFill>
              </a:rPr>
              <a:t>(Galatians 3:24)</a:t>
            </a:r>
          </a:p>
          <a:p>
            <a:pPr algn="ctr"/>
            <a:r>
              <a:rPr lang="en-GB" dirty="0"/>
              <a:t/>
            </a:r>
            <a:br>
              <a:rPr lang="en-GB" dirty="0"/>
            </a:br>
            <a:endParaRPr lang="en-GB" dirty="0"/>
          </a:p>
        </p:txBody>
      </p:sp>
      <p:sp>
        <p:nvSpPr>
          <p:cNvPr id="6" name="Rectangle 5"/>
          <p:cNvSpPr/>
          <p:nvPr/>
        </p:nvSpPr>
        <p:spPr>
          <a:xfrm>
            <a:off x="0" y="1196752"/>
            <a:ext cx="9144000" cy="2492990"/>
          </a:xfrm>
          <a:prstGeom prst="rect">
            <a:avLst/>
          </a:prstGeom>
          <a:solidFill>
            <a:schemeClr val="bg1"/>
          </a:solidFill>
        </p:spPr>
        <p:txBody>
          <a:bodyPr wrap="square">
            <a:spAutoFit/>
          </a:bodyPr>
          <a:lstStyle/>
          <a:p>
            <a:pPr algn="ctr"/>
            <a:r>
              <a:rPr lang="en-GB" sz="3200" dirty="0" smtClean="0"/>
              <a:t>For </a:t>
            </a:r>
            <a:r>
              <a:rPr lang="en-GB" sz="3200" dirty="0"/>
              <a:t>no one can ever be made right with God by doing what the law commands. The law simply shows us how sinful we are. </a:t>
            </a:r>
            <a:endParaRPr lang="en-GB" sz="3200" dirty="0" smtClean="0"/>
          </a:p>
          <a:p>
            <a:pPr algn="ctr"/>
            <a:r>
              <a:rPr lang="en-GB" sz="2400" dirty="0" smtClean="0">
                <a:solidFill>
                  <a:srgbClr val="002060"/>
                </a:solidFill>
              </a:rPr>
              <a:t>(Romans 3:20)</a:t>
            </a:r>
            <a:r>
              <a:rPr lang="en-GB" sz="2400" dirty="0">
                <a:solidFill>
                  <a:srgbClr val="002060"/>
                </a:solidFill>
              </a:rPr>
              <a:t/>
            </a:r>
            <a:br>
              <a:rPr lang="en-GB" sz="2400" dirty="0">
                <a:solidFill>
                  <a:srgbClr val="002060"/>
                </a:solidFill>
              </a:rPr>
            </a:br>
            <a:r>
              <a:rPr lang="en-GB" dirty="0"/>
              <a:t/>
            </a:r>
            <a:br>
              <a:rPr lang="en-GB" dirty="0"/>
            </a:br>
            <a:endParaRPr lang="en-GB" dirty="0"/>
          </a:p>
        </p:txBody>
      </p:sp>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not even the smallest detail will disappear</a:t>
            </a:r>
          </a:p>
          <a:p>
            <a:pPr algn="ctr"/>
            <a:r>
              <a:rPr lang="en-GB" sz="2400" dirty="0" smtClean="0">
                <a:solidFill>
                  <a:srgbClr val="002060"/>
                </a:solidFill>
              </a:rPr>
              <a:t>(Matt. 5:18)</a:t>
            </a:r>
            <a:endParaRPr lang="en-GB" sz="2400" dirty="0">
              <a:solidFill>
                <a:srgbClr val="002060"/>
              </a:solidFill>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1196752"/>
            <a:ext cx="9144000" cy="2492990"/>
          </a:xfrm>
          <a:prstGeom prst="rect">
            <a:avLst/>
          </a:prstGeom>
          <a:solidFill>
            <a:schemeClr val="bg1"/>
          </a:solidFill>
        </p:spPr>
        <p:txBody>
          <a:bodyPr wrap="square">
            <a:spAutoFit/>
          </a:bodyPr>
          <a:lstStyle/>
          <a:p>
            <a:pPr algn="ctr"/>
            <a:r>
              <a:rPr lang="en-GB" sz="3200" dirty="0" smtClean="0"/>
              <a:t>Well </a:t>
            </a:r>
            <a:r>
              <a:rPr lang="en-GB" sz="3200" dirty="0"/>
              <a:t>then, since God’s grace has set us free from the law, does that mean we can go on sinning? </a:t>
            </a:r>
            <a:r>
              <a:rPr lang="en-GB" sz="3200" b="1" dirty="0"/>
              <a:t>Of course not! </a:t>
            </a:r>
            <a:endParaRPr lang="en-GB" sz="3200" b="1" dirty="0" smtClean="0"/>
          </a:p>
          <a:p>
            <a:pPr algn="ctr"/>
            <a:r>
              <a:rPr lang="en-GB" sz="2400" dirty="0" smtClean="0">
                <a:solidFill>
                  <a:schemeClr val="tx2"/>
                </a:solidFill>
              </a:rPr>
              <a:t>(Romans 6:15)</a:t>
            </a:r>
            <a:r>
              <a:rPr lang="en-GB" sz="2400" dirty="0">
                <a:solidFill>
                  <a:schemeClr val="tx2"/>
                </a:solidFill>
              </a:rPr>
              <a:t/>
            </a:r>
            <a:br>
              <a:rPr lang="en-GB" sz="2400" dirty="0">
                <a:solidFill>
                  <a:schemeClr val="tx2"/>
                </a:solidFill>
              </a:rPr>
            </a:br>
            <a:r>
              <a:rPr lang="en-GB" dirty="0"/>
              <a:t/>
            </a:r>
            <a:br>
              <a:rPr lang="en-GB" dirty="0"/>
            </a:br>
            <a:endParaRPr lang="en-GB" dirty="0"/>
          </a:p>
        </p:txBody>
      </p:sp>
    </p:spTree>
    <p:extLst>
      <p:ext uri="{BB962C8B-B14F-4D97-AF65-F5344CB8AC3E}">
        <p14:creationId xmlns:p14="http://schemas.microsoft.com/office/powerpoint/2010/main" val="4127189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anyone who obeys and teaches God’s laws</a:t>
            </a:r>
          </a:p>
          <a:p>
            <a:pPr algn="ctr"/>
            <a:r>
              <a:rPr lang="en-GB" sz="2400" dirty="0" smtClean="0">
                <a:solidFill>
                  <a:srgbClr val="002060"/>
                </a:solidFill>
              </a:rPr>
              <a:t>(Matt. 5:19)</a:t>
            </a:r>
            <a:endParaRPr lang="en-GB" sz="2400" dirty="0">
              <a:solidFill>
                <a:srgbClr val="002060"/>
              </a:solidFill>
            </a:endParaRPr>
          </a:p>
        </p:txBody>
      </p:sp>
      <p:pic>
        <p:nvPicPr>
          <p:cNvPr id="14343" name="Picture 7" descr="http://fearofbliss.files.wordpress.com/2009/09/mes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0375" y="932933"/>
            <a:ext cx="1953078" cy="2929617"/>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http://ww1.prweb.com/prfiles/2009/10/12/2122074/A95aAlbertEinste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119" y="1153588"/>
            <a:ext cx="2160240" cy="268876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http://ww2today.com/wp-content/uploads/2011/10/Winston_S_Church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53588"/>
            <a:ext cx="2154599" cy="268876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3509" y="1165749"/>
            <a:ext cx="2365871" cy="269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504" y="3863950"/>
            <a:ext cx="2154599" cy="1077218"/>
          </a:xfrm>
          <a:prstGeom prst="rect">
            <a:avLst/>
          </a:prstGeom>
          <a:noFill/>
        </p:spPr>
        <p:txBody>
          <a:bodyPr wrap="square" rtlCol="0">
            <a:spAutoFit/>
          </a:bodyPr>
          <a:lstStyle/>
          <a:p>
            <a:pPr algn="ctr"/>
            <a:r>
              <a:rPr lang="en-GB" sz="3200" b="1" dirty="0" smtClean="0">
                <a:solidFill>
                  <a:srgbClr val="002060"/>
                </a:solidFill>
              </a:rPr>
              <a:t>great</a:t>
            </a:r>
          </a:p>
          <a:p>
            <a:pPr algn="ctr"/>
            <a:r>
              <a:rPr lang="en-GB" sz="3200" b="1" dirty="0" smtClean="0">
                <a:solidFill>
                  <a:srgbClr val="002060"/>
                </a:solidFill>
              </a:rPr>
              <a:t>leader?</a:t>
            </a:r>
            <a:endParaRPr lang="en-GB" sz="3200" b="1" dirty="0">
              <a:solidFill>
                <a:srgbClr val="002060"/>
              </a:solidFill>
            </a:endParaRPr>
          </a:p>
        </p:txBody>
      </p:sp>
      <p:sp>
        <p:nvSpPr>
          <p:cNvPr id="18" name="TextBox 17"/>
          <p:cNvSpPr txBox="1"/>
          <p:nvPr/>
        </p:nvSpPr>
        <p:spPr>
          <a:xfrm>
            <a:off x="2339752" y="3863950"/>
            <a:ext cx="2154599" cy="1077218"/>
          </a:xfrm>
          <a:prstGeom prst="rect">
            <a:avLst/>
          </a:prstGeom>
          <a:noFill/>
        </p:spPr>
        <p:txBody>
          <a:bodyPr wrap="square" rtlCol="0">
            <a:spAutoFit/>
          </a:bodyPr>
          <a:lstStyle/>
          <a:p>
            <a:pPr algn="ctr"/>
            <a:r>
              <a:rPr lang="en-GB" sz="3200" b="1" dirty="0" smtClean="0">
                <a:solidFill>
                  <a:srgbClr val="002060"/>
                </a:solidFill>
              </a:rPr>
              <a:t>great</a:t>
            </a:r>
          </a:p>
          <a:p>
            <a:pPr algn="ctr"/>
            <a:r>
              <a:rPr lang="en-GB" sz="3200" b="1" dirty="0" smtClean="0">
                <a:solidFill>
                  <a:srgbClr val="002060"/>
                </a:solidFill>
              </a:rPr>
              <a:t>scientist?</a:t>
            </a:r>
            <a:endParaRPr lang="en-GB" sz="3200" b="1" dirty="0">
              <a:solidFill>
                <a:srgbClr val="002060"/>
              </a:solidFill>
            </a:endParaRPr>
          </a:p>
        </p:txBody>
      </p:sp>
      <p:sp>
        <p:nvSpPr>
          <p:cNvPr id="19" name="TextBox 18"/>
          <p:cNvSpPr txBox="1"/>
          <p:nvPr/>
        </p:nvSpPr>
        <p:spPr>
          <a:xfrm>
            <a:off x="4494351" y="3863950"/>
            <a:ext cx="2309897" cy="1077218"/>
          </a:xfrm>
          <a:prstGeom prst="rect">
            <a:avLst/>
          </a:prstGeom>
          <a:noFill/>
        </p:spPr>
        <p:txBody>
          <a:bodyPr wrap="square" rtlCol="0">
            <a:spAutoFit/>
          </a:bodyPr>
          <a:lstStyle/>
          <a:p>
            <a:pPr algn="ctr"/>
            <a:r>
              <a:rPr lang="en-GB" sz="3200" b="1" dirty="0" smtClean="0">
                <a:solidFill>
                  <a:srgbClr val="002060"/>
                </a:solidFill>
              </a:rPr>
              <a:t>great</a:t>
            </a:r>
          </a:p>
          <a:p>
            <a:pPr algn="ctr"/>
            <a:r>
              <a:rPr lang="en-GB" sz="3200" b="1" dirty="0" smtClean="0">
                <a:solidFill>
                  <a:srgbClr val="002060"/>
                </a:solidFill>
              </a:rPr>
              <a:t>footballer?</a:t>
            </a:r>
            <a:endParaRPr lang="en-GB" sz="3200" b="1" dirty="0">
              <a:solidFill>
                <a:srgbClr val="002060"/>
              </a:solidFill>
            </a:endParaRPr>
          </a:p>
        </p:txBody>
      </p:sp>
      <p:sp>
        <p:nvSpPr>
          <p:cNvPr id="20" name="TextBox 19"/>
          <p:cNvSpPr txBox="1"/>
          <p:nvPr/>
        </p:nvSpPr>
        <p:spPr>
          <a:xfrm>
            <a:off x="6804248" y="3863950"/>
            <a:ext cx="2309897" cy="1077218"/>
          </a:xfrm>
          <a:prstGeom prst="rect">
            <a:avLst/>
          </a:prstGeom>
          <a:noFill/>
        </p:spPr>
        <p:txBody>
          <a:bodyPr wrap="square" rtlCol="0">
            <a:spAutoFit/>
          </a:bodyPr>
          <a:lstStyle/>
          <a:p>
            <a:pPr algn="ctr"/>
            <a:r>
              <a:rPr lang="en-GB" sz="3200" b="1" dirty="0" smtClean="0">
                <a:solidFill>
                  <a:srgbClr val="002060"/>
                </a:solidFill>
              </a:rPr>
              <a:t>great</a:t>
            </a:r>
          </a:p>
          <a:p>
            <a:pPr algn="ctr"/>
            <a:r>
              <a:rPr lang="en-GB" sz="3200" b="1" dirty="0" smtClean="0">
                <a:solidFill>
                  <a:srgbClr val="002060"/>
                </a:solidFill>
              </a:rPr>
              <a:t>singer?</a:t>
            </a:r>
            <a:endParaRPr lang="en-GB" sz="3200" b="1" dirty="0">
              <a:solidFill>
                <a:srgbClr val="002060"/>
              </a:solidFill>
            </a:endParaRPr>
          </a:p>
        </p:txBody>
      </p:sp>
      <p:sp>
        <p:nvSpPr>
          <p:cNvPr id="8" name="TextBox 7"/>
          <p:cNvSpPr txBox="1"/>
          <p:nvPr/>
        </p:nvSpPr>
        <p:spPr>
          <a:xfrm>
            <a:off x="0" y="4953362"/>
            <a:ext cx="4572000" cy="707886"/>
          </a:xfrm>
          <a:prstGeom prst="rect">
            <a:avLst/>
          </a:prstGeom>
          <a:noFill/>
        </p:spPr>
        <p:txBody>
          <a:bodyPr wrap="square" rtlCol="0">
            <a:spAutoFit/>
          </a:bodyPr>
          <a:lstStyle/>
          <a:p>
            <a:pPr algn="r"/>
            <a:r>
              <a:rPr lang="en-GB" sz="4000" b="1" dirty="0" smtClean="0">
                <a:solidFill>
                  <a:schemeClr val="tx2">
                    <a:lumMod val="50000"/>
                  </a:schemeClr>
                </a:solidFill>
                <a:effectLst>
                  <a:outerShdw blurRad="38100" dist="38100" dir="2700000" algn="tl">
                    <a:srgbClr val="000000">
                      <a:alpha val="43137"/>
                    </a:srgbClr>
                  </a:outerShdw>
                </a:effectLst>
              </a:rPr>
              <a:t>great</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2" name="TextBox 21"/>
          <p:cNvSpPr txBox="1"/>
          <p:nvPr/>
        </p:nvSpPr>
        <p:spPr>
          <a:xfrm>
            <a:off x="4572000" y="4953362"/>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father/mother</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3" name="TextBox 22"/>
          <p:cNvSpPr txBox="1"/>
          <p:nvPr/>
        </p:nvSpPr>
        <p:spPr>
          <a:xfrm>
            <a:off x="4572000" y="4941168"/>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husband/wife</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4" name="TextBox 23"/>
          <p:cNvSpPr txBox="1"/>
          <p:nvPr/>
        </p:nvSpPr>
        <p:spPr>
          <a:xfrm>
            <a:off x="4572000" y="4953362"/>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son/daughter</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5" name="TextBox 24"/>
          <p:cNvSpPr txBox="1"/>
          <p:nvPr/>
        </p:nvSpPr>
        <p:spPr>
          <a:xfrm>
            <a:off x="4572000" y="4941168"/>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neighbour</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6" name="TextBox 25"/>
          <p:cNvSpPr txBox="1"/>
          <p:nvPr/>
        </p:nvSpPr>
        <p:spPr>
          <a:xfrm>
            <a:off x="4572000" y="4941168"/>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employee</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7" name="TextBox 26"/>
          <p:cNvSpPr txBox="1"/>
          <p:nvPr/>
        </p:nvSpPr>
        <p:spPr>
          <a:xfrm>
            <a:off x="4572000" y="4941168"/>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student</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28" name="TextBox 27"/>
          <p:cNvSpPr txBox="1"/>
          <p:nvPr/>
        </p:nvSpPr>
        <p:spPr>
          <a:xfrm>
            <a:off x="4572000" y="4941168"/>
            <a:ext cx="4572000" cy="707886"/>
          </a:xfrm>
          <a:prstGeom prst="rect">
            <a:avLst/>
          </a:prstGeom>
          <a:solidFill>
            <a:schemeClr val="bg1"/>
          </a:solidFill>
        </p:spPr>
        <p:txBody>
          <a:bodyPr wrap="square" rtlCol="0">
            <a:spAutoFit/>
          </a:bodyPr>
          <a:lstStyle/>
          <a:p>
            <a:r>
              <a:rPr lang="en-GB" sz="4000" b="1" dirty="0" smtClean="0">
                <a:solidFill>
                  <a:schemeClr val="tx2">
                    <a:lumMod val="50000"/>
                  </a:schemeClr>
                </a:solidFill>
                <a:effectLst>
                  <a:outerShdw blurRad="38100" dist="38100" dir="2700000" algn="tl">
                    <a:srgbClr val="000000">
                      <a:alpha val="43137"/>
                    </a:srgbClr>
                  </a:outerShdw>
                </a:effectLst>
              </a:rPr>
              <a:t>man/woman</a:t>
            </a:r>
            <a:endParaRPr lang="en-GB" sz="4000" b="1" dirty="0">
              <a:solidFill>
                <a:schemeClr val="tx2">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0" y="4941168"/>
            <a:ext cx="9144000" cy="707886"/>
          </a:xfrm>
          <a:prstGeom prst="rect">
            <a:avLst/>
          </a:prstGeom>
          <a:solidFill>
            <a:schemeClr val="bg1"/>
          </a:solidFill>
        </p:spPr>
        <p:txBody>
          <a:bodyPr wrap="square" rtlCol="0">
            <a:spAutoFit/>
          </a:bodyPr>
          <a:lstStyle/>
          <a:p>
            <a:pPr algn="ctr"/>
            <a:r>
              <a:rPr lang="en-GB" sz="4000" b="1" dirty="0" smtClean="0">
                <a:solidFill>
                  <a:srgbClr val="C00000"/>
                </a:solidFill>
              </a:rPr>
              <a:t>… teaching them to obey …</a:t>
            </a:r>
            <a:endParaRPr lang="en-GB" sz="4000" b="1" dirty="0">
              <a:solidFill>
                <a:srgbClr val="C00000"/>
              </a:solidFill>
            </a:endParaRPr>
          </a:p>
        </p:txBody>
      </p:sp>
      <p:sp>
        <p:nvSpPr>
          <p:cNvPr id="10" name="Rectangle 9"/>
          <p:cNvSpPr/>
          <p:nvPr/>
        </p:nvSpPr>
        <p:spPr>
          <a:xfrm>
            <a:off x="0" y="908720"/>
            <a:ext cx="9144000" cy="244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4796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8" grpId="0"/>
      <p:bldP spid="19" grpId="0"/>
      <p:bldP spid="20" grpId="0"/>
      <p:bldP spid="8" grpId="0"/>
      <p:bldP spid="22" grpId="0" animBg="1"/>
      <p:bldP spid="23" grpId="0" animBg="1"/>
      <p:bldP spid="24" grpId="0" animBg="1"/>
      <p:bldP spid="25" grpId="0" animBg="1"/>
      <p:bldP spid="26" grpId="0" animBg="1"/>
      <p:bldP spid="27" grpId="0" animBg="1"/>
      <p:bldP spid="2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solidFill>
              </a:rPr>
              <a:t>Greatness in the Kingdom</a:t>
            </a:r>
            <a:endParaRPr lang="en-US" sz="5400" b="1" cap="none" spc="0" dirty="0">
              <a:ln w="17780" cmpd="sng">
                <a:solidFill>
                  <a:schemeClr val="tx2">
                    <a:lumMod val="50000"/>
                  </a:schemeClr>
                </a:solidFill>
                <a:prstDash val="solid"/>
                <a:miter lim="800000"/>
              </a:ln>
              <a:solidFill>
                <a:schemeClr val="tx2"/>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rgbClr val="002060"/>
                </a:solidFill>
              </a:rPr>
              <a:t>… better than the Scribes and Pharisees …</a:t>
            </a:r>
          </a:p>
          <a:p>
            <a:pPr algn="ctr"/>
            <a:r>
              <a:rPr lang="en-GB" sz="2400" dirty="0" smtClean="0">
                <a:solidFill>
                  <a:srgbClr val="002060"/>
                </a:solidFill>
              </a:rPr>
              <a:t>(Matt. 5:20)</a:t>
            </a:r>
            <a:endParaRPr lang="en-GB" sz="2400" dirty="0">
              <a:solidFill>
                <a:srgbClr val="002060"/>
              </a:solidFill>
            </a:endParaRPr>
          </a:p>
        </p:txBody>
      </p:sp>
      <p:pic>
        <p:nvPicPr>
          <p:cNvPr id="16386" name="Picture 2" descr="http://eborg3.com/BibleNT-Alphabetical/P/800-Pharise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872" y="1052736"/>
            <a:ext cx="6114256" cy="458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3193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leadlifeblogger.files.wordpress.com/2008/11/confused-face2.jpg?w=385&amp;h=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56455"/>
            <a:ext cx="3667125"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1"/>
                  </a:solidFill>
                  <a:prstDash val="solid"/>
                  <a:miter lim="800000"/>
                </a:ln>
              </a:rPr>
              <a:t>Greatness in the Kingdom</a:t>
            </a:r>
            <a:endParaRPr lang="en-US" sz="5400" b="1" cap="none" spc="0" dirty="0">
              <a:ln w="17780" cmpd="sng">
                <a:solidFill>
                  <a:schemeClr val="tx1"/>
                </a:solidFill>
                <a:prstDash val="solid"/>
                <a:miter lim="800000"/>
              </a:ln>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t>… better than the Scribes and Pharisees …</a:t>
            </a:r>
          </a:p>
          <a:p>
            <a:pPr algn="ctr"/>
            <a:r>
              <a:rPr lang="en-GB" sz="2400" dirty="0" smtClean="0"/>
              <a:t>(Matt. 5:20)</a:t>
            </a:r>
            <a:endParaRPr lang="en-GB" sz="2400" dirty="0"/>
          </a:p>
        </p:txBody>
      </p:sp>
      <p:grpSp>
        <p:nvGrpSpPr>
          <p:cNvPr id="2" name="Group 1"/>
          <p:cNvGrpSpPr/>
          <p:nvPr/>
        </p:nvGrpSpPr>
        <p:grpSpPr>
          <a:xfrm>
            <a:off x="4506496" y="339512"/>
            <a:ext cx="3881928" cy="5501375"/>
            <a:chOff x="4378987" y="339512"/>
            <a:chExt cx="3881928" cy="5501375"/>
          </a:xfrm>
        </p:grpSpPr>
        <p:pic>
          <p:nvPicPr>
            <p:cNvPr id="20486" name="Picture 6" descr="http://www.diydancer.com/wp-content/uploads/2011/01/thought+bub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94113">
              <a:off x="4378987" y="339512"/>
              <a:ext cx="3881928" cy="5501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2.bp.blogspot.com/_Fwjw80hPmio/TEbxAYokrKI/AAAAAAAABjw/s-YtDxvx7-Y/s1600/Street-Begg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204864"/>
              <a:ext cx="2195401"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3283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trocatholic.org/Teacher%20Sites/pe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4196159"/>
            <a:ext cx="156368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descr="http://followpurity.files.wordpress.com/2010/01/hear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025" y="4077096"/>
            <a:ext cx="14001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956446"/>
            <a:ext cx="1392238"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2" descr="http://2.bp.blogspot.com/_Fwjw80hPmio/TEbxAYokrKI/AAAAAAAABjw/s-YtDxvx7-Y/s1600/Street-Begg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991419"/>
            <a:ext cx="151606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2.bp.blogspot.com/_XtKCHxe9hPg/SVOpJm6iFeI/AAAAAAAAACo/GheZ-JYsi_o/s400/my-despair-poster-c1218005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0163" y="1024756"/>
            <a:ext cx="14112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7d5.scene7.com/is/image/PetsUnited/TSLT901011_1232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1127944"/>
            <a:ext cx="14811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52413" y="2609081"/>
            <a:ext cx="2060576" cy="1323975"/>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poor in spirit </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5:3)</a:t>
            </a:r>
          </a:p>
        </p:txBody>
      </p:sp>
      <p:sp>
        <p:nvSpPr>
          <p:cNvPr id="9" name="TextBox 8"/>
          <p:cNvSpPr txBox="1"/>
          <p:nvPr/>
        </p:nvSpPr>
        <p:spPr>
          <a:xfrm>
            <a:off x="2268538" y="2609081"/>
            <a:ext cx="2030412" cy="1323975"/>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who mourn </a:t>
            </a:r>
            <a:r>
              <a:rPr lang="en-GB" sz="2400" dirty="0">
                <a:solidFill>
                  <a:schemeClr val="accent2">
                    <a:lumMod val="50000"/>
                  </a:schemeClr>
                </a:solidFill>
                <a:latin typeface="Arial" pitchFamily="34" charset="0"/>
                <a:cs typeface="Arial" pitchFamily="34" charset="0"/>
              </a:rPr>
              <a:t>(Matt. 5:4)</a:t>
            </a:r>
          </a:p>
        </p:txBody>
      </p:sp>
      <p:sp>
        <p:nvSpPr>
          <p:cNvPr id="10" name="TextBox 9"/>
          <p:cNvSpPr txBox="1"/>
          <p:nvPr/>
        </p:nvSpPr>
        <p:spPr>
          <a:xfrm>
            <a:off x="4727575" y="2609081"/>
            <a:ext cx="2055813" cy="1323975"/>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 the</a:t>
            </a:r>
          </a:p>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meek </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5:5)</a:t>
            </a:r>
          </a:p>
        </p:txBody>
      </p:sp>
      <p:sp>
        <p:nvSpPr>
          <p:cNvPr id="12" name="TextBox 11"/>
          <p:cNvSpPr txBox="1"/>
          <p:nvPr/>
        </p:nvSpPr>
        <p:spPr>
          <a:xfrm>
            <a:off x="7113588" y="2609081"/>
            <a:ext cx="2211387" cy="1323975"/>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 hunger </a:t>
            </a:r>
          </a:p>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&amp; thirst</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5:6)</a:t>
            </a:r>
          </a:p>
        </p:txBody>
      </p:sp>
      <p:pic>
        <p:nvPicPr>
          <p:cNvPr id="133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5863" y="1142231"/>
            <a:ext cx="14859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0975" y="5562996"/>
            <a:ext cx="2211388" cy="1322388"/>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 show mercy</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5:7)</a:t>
            </a:r>
          </a:p>
        </p:txBody>
      </p:sp>
      <p:sp>
        <p:nvSpPr>
          <p:cNvPr id="15" name="TextBox 14"/>
          <p:cNvSpPr txBox="1"/>
          <p:nvPr/>
        </p:nvSpPr>
        <p:spPr>
          <a:xfrm>
            <a:off x="2289175" y="5562996"/>
            <a:ext cx="2211388" cy="1322388"/>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pure in heart</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5:8)</a:t>
            </a:r>
          </a:p>
        </p:txBody>
      </p:sp>
      <p:sp>
        <p:nvSpPr>
          <p:cNvPr id="18" name="TextBox 17"/>
          <p:cNvSpPr txBox="1"/>
          <p:nvPr/>
        </p:nvSpPr>
        <p:spPr>
          <a:xfrm>
            <a:off x="4603750" y="5562996"/>
            <a:ext cx="2462213" cy="1322388"/>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peace-makers</a:t>
            </a: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5:9)</a:t>
            </a:r>
          </a:p>
        </p:txBody>
      </p:sp>
      <p:pic>
        <p:nvPicPr>
          <p:cNvPr id="30722" name="Picture 2" descr="http://2.bp.blogspot.com/-q7wH84uvtW4/TnhAel_FKUI/AAAAAAAAFLo/ImnnzDVyinw/s640/Jesus%2BChrist%2B%257E%2BThe%2Bnailed%2Bpierced%2Bhand%2B%257E%2B300%2525-77386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288" y="3911996"/>
            <a:ext cx="13652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875463" y="5562996"/>
            <a:ext cx="2463800" cy="1322388"/>
          </a:xfrm>
          <a:prstGeom prst="rect">
            <a:avLst/>
          </a:prstGeom>
          <a:noFill/>
        </p:spPr>
        <p:txBody>
          <a:bodyPr>
            <a:spAutoFit/>
          </a:bodyPr>
          <a:lstStyle/>
          <a:p>
            <a:pPr algn="ctr" fontAlgn="auto">
              <a:spcBef>
                <a:spcPts val="0"/>
              </a:spcBef>
              <a:spcAft>
                <a:spcPts val="0"/>
              </a:spcAft>
              <a:defRPr/>
            </a:pPr>
            <a:r>
              <a:rPr lang="en-GB" sz="2800" b="1" dirty="0">
                <a:solidFill>
                  <a:schemeClr val="accent2">
                    <a:lumMod val="50000"/>
                  </a:schemeClr>
                </a:solidFill>
                <a:latin typeface="Arial" pitchFamily="34" charset="0"/>
                <a:cs typeface="Arial" pitchFamily="34" charset="0"/>
              </a:rPr>
              <a:t>persecuted</a:t>
            </a:r>
          </a:p>
          <a:p>
            <a:pPr algn="ctr" fontAlgn="auto">
              <a:spcBef>
                <a:spcPts val="0"/>
              </a:spcBef>
              <a:spcAft>
                <a:spcPts val="0"/>
              </a:spcAft>
              <a:defRPr/>
            </a:pPr>
            <a:endParaRPr lang="en-GB" sz="2800" b="1" dirty="0">
              <a:solidFill>
                <a:schemeClr val="accent2">
                  <a:lumMod val="50000"/>
                </a:schemeClr>
              </a:solidFill>
              <a:latin typeface="Arial" pitchFamily="34" charset="0"/>
              <a:cs typeface="Arial" pitchFamily="34" charset="0"/>
            </a:endParaRPr>
          </a:p>
          <a:p>
            <a:pPr algn="ctr" fontAlgn="auto">
              <a:spcBef>
                <a:spcPts val="0"/>
              </a:spcBef>
              <a:spcAft>
                <a:spcPts val="0"/>
              </a:spcAft>
              <a:defRPr/>
            </a:pPr>
            <a:r>
              <a:rPr lang="en-GB" sz="2400" dirty="0">
                <a:solidFill>
                  <a:schemeClr val="accent2">
                    <a:lumMod val="50000"/>
                  </a:schemeClr>
                </a:solidFill>
                <a:latin typeface="Arial" pitchFamily="34" charset="0"/>
                <a:cs typeface="Arial" pitchFamily="34" charset="0"/>
              </a:rPr>
              <a:t>(Matt. 5:10)</a:t>
            </a:r>
          </a:p>
        </p:txBody>
      </p:sp>
      <p:sp>
        <p:nvSpPr>
          <p:cNvPr id="20" name="Rectangle 1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spTree>
    <p:extLst>
      <p:ext uri="{BB962C8B-B14F-4D97-AF65-F5344CB8AC3E}">
        <p14:creationId xmlns:p14="http://schemas.microsoft.com/office/powerpoint/2010/main" val="272485594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accent2">
                    <a:lumMod val="75000"/>
                  </a:schemeClr>
                </a:solidFill>
              </a:rPr>
              <a:t>Greatness in the Kingdom</a:t>
            </a:r>
            <a:endParaRPr lang="en-US" sz="5400" b="1" cap="none" spc="0" dirty="0">
              <a:ln w="17780" cmpd="sng">
                <a:solidFill>
                  <a:schemeClr val="tx2">
                    <a:lumMod val="50000"/>
                  </a:schemeClr>
                </a:solidFill>
                <a:prstDash val="solid"/>
                <a:miter lim="800000"/>
              </a:ln>
              <a:solidFill>
                <a:schemeClr val="accent2">
                  <a:lumMod val="75000"/>
                </a:schemeClr>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chemeClr val="accent2">
                    <a:lumMod val="75000"/>
                  </a:schemeClr>
                </a:solidFill>
              </a:rPr>
              <a:t>… better than the Scribes and Pharisees …</a:t>
            </a:r>
          </a:p>
          <a:p>
            <a:pPr algn="ctr"/>
            <a:r>
              <a:rPr lang="en-GB" sz="2400" dirty="0" smtClean="0">
                <a:solidFill>
                  <a:schemeClr val="accent2">
                    <a:lumMod val="75000"/>
                  </a:schemeClr>
                </a:solidFill>
              </a:rPr>
              <a:t>(Matt. 5:20)</a:t>
            </a:r>
            <a:endParaRPr lang="en-GB" sz="2400" dirty="0">
              <a:solidFill>
                <a:schemeClr val="accent2">
                  <a:lumMod val="75000"/>
                </a:schemeClr>
              </a:solidFill>
            </a:endParaRPr>
          </a:p>
        </p:txBody>
      </p:sp>
      <p:pic>
        <p:nvPicPr>
          <p:cNvPr id="17410" name="Picture 2" descr="http://www.jrdkirk.com/wp-content/uploads/2010/08/Withered-Hand-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857116"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836712"/>
            <a:ext cx="4860032" cy="1446550"/>
          </a:xfrm>
          <a:prstGeom prst="rect">
            <a:avLst/>
          </a:prstGeom>
          <a:noFill/>
        </p:spPr>
        <p:txBody>
          <a:bodyPr wrap="square" rtlCol="0">
            <a:spAutoFit/>
          </a:bodyPr>
          <a:lstStyle/>
          <a:p>
            <a:pPr algn="ctr"/>
            <a:r>
              <a:rPr lang="en-GB" sz="3200" dirty="0" smtClean="0">
                <a:solidFill>
                  <a:schemeClr val="accent2">
                    <a:lumMod val="75000"/>
                  </a:schemeClr>
                </a:solidFill>
              </a:rPr>
              <a:t>"</a:t>
            </a:r>
            <a:r>
              <a:rPr lang="en-GB" sz="3200" dirty="0">
                <a:solidFill>
                  <a:schemeClr val="accent2">
                    <a:lumMod val="75000"/>
                  </a:schemeClr>
                </a:solidFill>
              </a:rPr>
              <a:t>For the Son of Man is Lord of the Sabbath." </a:t>
            </a:r>
            <a:r>
              <a:rPr lang="en-GB" sz="2400" dirty="0" smtClean="0">
                <a:solidFill>
                  <a:schemeClr val="accent2">
                    <a:lumMod val="75000"/>
                  </a:schemeClr>
                </a:solidFill>
              </a:rPr>
              <a:t>(Matthew 12:8)</a:t>
            </a:r>
            <a:endParaRPr lang="en-GB" dirty="0">
              <a:solidFill>
                <a:schemeClr val="accent2">
                  <a:lumMod val="75000"/>
                </a:schemeClr>
              </a:solidFill>
            </a:endParaRPr>
          </a:p>
        </p:txBody>
      </p:sp>
      <p:sp>
        <p:nvSpPr>
          <p:cNvPr id="5" name="Rectangle 4"/>
          <p:cNvSpPr/>
          <p:nvPr/>
        </p:nvSpPr>
        <p:spPr>
          <a:xfrm>
            <a:off x="4283968" y="2348880"/>
            <a:ext cx="4860032" cy="1938992"/>
          </a:xfrm>
          <a:prstGeom prst="rect">
            <a:avLst/>
          </a:prstGeom>
        </p:spPr>
        <p:txBody>
          <a:bodyPr wrap="square">
            <a:spAutoFit/>
          </a:bodyPr>
          <a:lstStyle/>
          <a:p>
            <a:pPr algn="ctr"/>
            <a:r>
              <a:rPr lang="en-GB" sz="3200" dirty="0" smtClean="0">
                <a:solidFill>
                  <a:schemeClr val="accent2">
                    <a:lumMod val="75000"/>
                  </a:schemeClr>
                </a:solidFill>
              </a:rPr>
              <a:t>"</a:t>
            </a:r>
            <a:r>
              <a:rPr lang="en-GB" sz="3200" dirty="0">
                <a:solidFill>
                  <a:schemeClr val="accent2">
                    <a:lumMod val="75000"/>
                  </a:schemeClr>
                </a:solidFill>
              </a:rPr>
              <a:t>The Sabbath was made for man, and not man for the Sabbath. </a:t>
            </a:r>
            <a:endParaRPr lang="en-GB" sz="3200" dirty="0" smtClean="0">
              <a:solidFill>
                <a:schemeClr val="accent2">
                  <a:lumMod val="75000"/>
                </a:schemeClr>
              </a:solidFill>
            </a:endParaRPr>
          </a:p>
          <a:p>
            <a:pPr algn="ctr"/>
            <a:r>
              <a:rPr lang="en-GB" sz="2400" dirty="0" smtClean="0">
                <a:solidFill>
                  <a:schemeClr val="accent2">
                    <a:lumMod val="75000"/>
                  </a:schemeClr>
                </a:solidFill>
              </a:rPr>
              <a:t>(Mark 2:27) </a:t>
            </a:r>
            <a:endParaRPr lang="en-GB" sz="2400" dirty="0">
              <a:solidFill>
                <a:schemeClr val="accent2">
                  <a:lumMod val="75000"/>
                </a:schemeClr>
              </a:solidFill>
            </a:endParaRPr>
          </a:p>
        </p:txBody>
      </p:sp>
      <p:sp>
        <p:nvSpPr>
          <p:cNvPr id="6" name="Rectangle 5"/>
          <p:cNvSpPr/>
          <p:nvPr/>
        </p:nvSpPr>
        <p:spPr>
          <a:xfrm>
            <a:off x="4283968" y="4358714"/>
            <a:ext cx="4860032" cy="1446550"/>
          </a:xfrm>
          <a:prstGeom prst="rect">
            <a:avLst/>
          </a:prstGeom>
        </p:spPr>
        <p:txBody>
          <a:bodyPr wrap="square">
            <a:spAutoFit/>
          </a:bodyPr>
          <a:lstStyle/>
          <a:p>
            <a:pPr algn="ctr"/>
            <a:r>
              <a:rPr lang="en-GB" sz="3200" dirty="0" smtClean="0">
                <a:solidFill>
                  <a:schemeClr val="accent2">
                    <a:lumMod val="75000"/>
                  </a:schemeClr>
                </a:solidFill>
              </a:rPr>
              <a:t>“it </a:t>
            </a:r>
            <a:r>
              <a:rPr lang="en-GB" sz="3200" dirty="0">
                <a:solidFill>
                  <a:schemeClr val="accent2">
                    <a:lumMod val="75000"/>
                  </a:schemeClr>
                </a:solidFill>
              </a:rPr>
              <a:t>is lawful to do good on the </a:t>
            </a:r>
            <a:r>
              <a:rPr lang="en-GB" sz="3200" dirty="0" smtClean="0">
                <a:solidFill>
                  <a:schemeClr val="accent2">
                    <a:lumMod val="75000"/>
                  </a:schemeClr>
                </a:solidFill>
              </a:rPr>
              <a:t>Sabbath”</a:t>
            </a:r>
          </a:p>
          <a:p>
            <a:pPr algn="ctr"/>
            <a:r>
              <a:rPr lang="en-GB" sz="2400" dirty="0" smtClean="0">
                <a:solidFill>
                  <a:schemeClr val="accent2">
                    <a:lumMod val="75000"/>
                  </a:schemeClr>
                </a:solidFill>
              </a:rPr>
              <a:t>(Matthew 12:12) </a:t>
            </a:r>
            <a:endParaRPr lang="en-GB" sz="2400" dirty="0">
              <a:solidFill>
                <a:schemeClr val="accent2">
                  <a:lumMod val="75000"/>
                </a:schemeClr>
              </a:solidFill>
            </a:endParaRPr>
          </a:p>
        </p:txBody>
      </p:sp>
    </p:spTree>
    <p:extLst>
      <p:ext uri="{BB962C8B-B14F-4D97-AF65-F5344CB8AC3E}">
        <p14:creationId xmlns:p14="http://schemas.microsoft.com/office/powerpoint/2010/main" val="4231510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http://renovatus.com/blog/wp-content/uploads/2010/11/Stone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52736"/>
            <a:ext cx="3168352" cy="39043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48903" y="906580"/>
            <a:ext cx="3886754" cy="4104456"/>
            <a:chOff x="5148903" y="906580"/>
            <a:chExt cx="3886754" cy="4104456"/>
          </a:xfrm>
        </p:grpSpPr>
        <p:pic>
          <p:nvPicPr>
            <p:cNvPr id="18439" name="Picture 7" descr="http://us.123rf.com/400wm/400/400/badboo/badboo0601/badboo060100032/312768-heart-illustration--high-res-illustration-of-a-heart--clipping-path-includ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903" y="906580"/>
              <a:ext cx="3886754"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572" y="1772816"/>
              <a:ext cx="1363415" cy="171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220911" y="1764105"/>
            <a:ext cx="3743577" cy="584775"/>
          </a:xfrm>
          <a:prstGeom prst="rect">
            <a:avLst/>
          </a:prstGeom>
          <a:noFill/>
        </p:spPr>
        <p:txBody>
          <a:bodyPr wrap="square" rtlCol="0">
            <a:spAutoFit/>
          </a:bodyPr>
          <a:lstStyle/>
          <a:p>
            <a:pPr algn="ctr"/>
            <a:r>
              <a:rPr lang="en-GB" sz="3200" b="1" dirty="0" smtClean="0">
                <a:solidFill>
                  <a:schemeClr val="bg1"/>
                </a:solidFill>
              </a:rPr>
              <a:t>the Lord your God</a:t>
            </a:r>
            <a:endParaRPr lang="en-GB" sz="3200" b="1" dirty="0">
              <a:solidFill>
                <a:schemeClr val="bg1"/>
              </a:solidFill>
            </a:endParaRPr>
          </a:p>
        </p:txBody>
      </p:sp>
      <p:sp>
        <p:nvSpPr>
          <p:cNvPr id="16" name="TextBox 15"/>
          <p:cNvSpPr txBox="1"/>
          <p:nvPr/>
        </p:nvSpPr>
        <p:spPr>
          <a:xfrm>
            <a:off x="5292080" y="3204265"/>
            <a:ext cx="3600400" cy="584775"/>
          </a:xfrm>
          <a:prstGeom prst="rect">
            <a:avLst/>
          </a:prstGeom>
          <a:noFill/>
        </p:spPr>
        <p:txBody>
          <a:bodyPr wrap="square" rtlCol="0">
            <a:spAutoFit/>
          </a:bodyPr>
          <a:lstStyle/>
          <a:p>
            <a:pPr algn="ctr"/>
            <a:r>
              <a:rPr lang="en-GB" sz="3200" b="1" dirty="0" smtClean="0">
                <a:solidFill>
                  <a:schemeClr val="bg1"/>
                </a:solidFill>
              </a:rPr>
              <a:t>neighbour</a:t>
            </a:r>
          </a:p>
        </p:txBody>
      </p:sp>
      <p:sp>
        <p:nvSpPr>
          <p:cNvPr id="10" name="Rectangle 9"/>
          <p:cNvSpPr/>
          <p:nvPr/>
        </p:nvSpPr>
        <p:spPr>
          <a:xfrm>
            <a:off x="6434887" y="2371527"/>
            <a:ext cx="1314784" cy="769441"/>
          </a:xfrm>
          <a:prstGeom prst="rect">
            <a:avLst/>
          </a:prstGeom>
        </p:spPr>
        <p:txBody>
          <a:bodyPr wrap="none">
            <a:spAutoFit/>
          </a:bodyPr>
          <a:lstStyle/>
          <a:p>
            <a:r>
              <a:rPr lang="en-GB" sz="4400" b="1" dirty="0">
                <a:solidFill>
                  <a:schemeClr val="bg1"/>
                </a:solidFill>
              </a:rPr>
              <a:t>love</a:t>
            </a:r>
            <a:endParaRPr lang="en-GB" sz="4400" dirty="0"/>
          </a:p>
        </p:txBody>
      </p:sp>
      <p:sp>
        <p:nvSpPr>
          <p:cNvPr id="4" name="Rectangle 3"/>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accent2">
                    <a:lumMod val="50000"/>
                  </a:schemeClr>
                </a:solidFill>
              </a:rPr>
              <a:t>Greatness in the Kingdom</a:t>
            </a:r>
            <a:endParaRPr lang="en-US" sz="5400" b="1" cap="none" spc="0" dirty="0">
              <a:ln w="17780" cmpd="sng">
                <a:solidFill>
                  <a:schemeClr val="tx2">
                    <a:lumMod val="50000"/>
                  </a:schemeClr>
                </a:solidFill>
                <a:prstDash val="solid"/>
                <a:miter lim="800000"/>
              </a:ln>
              <a:solidFill>
                <a:schemeClr val="accent2">
                  <a:lumMod val="50000"/>
                </a:schemeClr>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chemeClr val="accent2">
                    <a:lumMod val="50000"/>
                  </a:schemeClr>
                </a:solidFill>
              </a:rPr>
              <a:t>… better than the Scribes and Pharisees …</a:t>
            </a:r>
          </a:p>
          <a:p>
            <a:pPr algn="ctr"/>
            <a:r>
              <a:rPr lang="en-GB" sz="2400" dirty="0" smtClean="0">
                <a:solidFill>
                  <a:schemeClr val="accent2">
                    <a:lumMod val="50000"/>
                  </a:schemeClr>
                </a:solidFill>
              </a:rPr>
              <a:t>(Matt. 5:20)</a:t>
            </a:r>
            <a:endParaRPr lang="en-GB" sz="2400" dirty="0">
              <a:solidFill>
                <a:schemeClr val="accent2">
                  <a:lumMod val="50000"/>
                </a:schemeClr>
              </a:solidFill>
            </a:endParaRP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3" y="1040695"/>
            <a:ext cx="3923739" cy="397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6213" y="4941168"/>
            <a:ext cx="3851731" cy="584775"/>
          </a:xfrm>
          <a:prstGeom prst="rect">
            <a:avLst/>
          </a:prstGeom>
          <a:noFill/>
        </p:spPr>
        <p:txBody>
          <a:bodyPr wrap="square" rtlCol="0">
            <a:spAutoFit/>
          </a:bodyPr>
          <a:lstStyle/>
          <a:p>
            <a:pPr algn="ctr"/>
            <a:r>
              <a:rPr lang="en-GB" sz="3200" b="1" dirty="0" smtClean="0">
                <a:solidFill>
                  <a:schemeClr val="accent2">
                    <a:lumMod val="50000"/>
                  </a:schemeClr>
                </a:solidFill>
              </a:rPr>
              <a:t>… old way …</a:t>
            </a:r>
            <a:endParaRPr lang="en-GB" sz="3200" b="1" dirty="0">
              <a:solidFill>
                <a:schemeClr val="accent2">
                  <a:lumMod val="50000"/>
                </a:schemeClr>
              </a:solidFill>
            </a:endParaRPr>
          </a:p>
        </p:txBody>
      </p:sp>
      <p:sp>
        <p:nvSpPr>
          <p:cNvPr id="19" name="TextBox 18"/>
          <p:cNvSpPr txBox="1"/>
          <p:nvPr/>
        </p:nvSpPr>
        <p:spPr>
          <a:xfrm>
            <a:off x="5184765" y="4941168"/>
            <a:ext cx="3851731" cy="584775"/>
          </a:xfrm>
          <a:prstGeom prst="rect">
            <a:avLst/>
          </a:prstGeom>
          <a:noFill/>
        </p:spPr>
        <p:txBody>
          <a:bodyPr wrap="square" rtlCol="0">
            <a:spAutoFit/>
          </a:bodyPr>
          <a:lstStyle/>
          <a:p>
            <a:pPr algn="ctr"/>
            <a:r>
              <a:rPr lang="en-GB" sz="3200" b="1" dirty="0" smtClean="0">
                <a:solidFill>
                  <a:schemeClr val="accent2">
                    <a:lumMod val="50000"/>
                  </a:schemeClr>
                </a:solidFill>
              </a:rPr>
              <a:t>… new way …</a:t>
            </a:r>
            <a:endParaRPr lang="en-GB" sz="3200" b="1" dirty="0">
              <a:solidFill>
                <a:schemeClr val="accent2">
                  <a:lumMod val="50000"/>
                </a:schemeClr>
              </a:solidFill>
            </a:endParaRPr>
          </a:p>
        </p:txBody>
      </p:sp>
    </p:spTree>
    <p:extLst>
      <p:ext uri="{BB962C8B-B14F-4D97-AF65-F5344CB8AC3E}">
        <p14:creationId xmlns:p14="http://schemas.microsoft.com/office/powerpoint/2010/main" val="723448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0" grpId="0"/>
      <p:bldP spid="11"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91"/>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accent2">
                    <a:lumMod val="75000"/>
                  </a:schemeClr>
                </a:solidFill>
              </a:rPr>
              <a:t>Greatness in the Kingdom</a:t>
            </a:r>
            <a:endParaRPr lang="en-US" sz="5400" b="1" cap="none" spc="0" dirty="0">
              <a:ln w="17780" cmpd="sng">
                <a:solidFill>
                  <a:schemeClr val="tx2">
                    <a:lumMod val="50000"/>
                  </a:schemeClr>
                </a:solidFill>
                <a:prstDash val="solid"/>
                <a:miter lim="800000"/>
              </a:ln>
              <a:solidFill>
                <a:schemeClr val="accent2">
                  <a:lumMod val="75000"/>
                </a:schemeClr>
              </a:solidFill>
            </a:endParaRPr>
          </a:p>
        </p:txBody>
      </p:sp>
      <p:sp>
        <p:nvSpPr>
          <p:cNvPr id="3" name="TextBox 2"/>
          <p:cNvSpPr txBox="1"/>
          <p:nvPr/>
        </p:nvSpPr>
        <p:spPr>
          <a:xfrm>
            <a:off x="0" y="5733256"/>
            <a:ext cx="9144000" cy="984885"/>
          </a:xfrm>
          <a:prstGeom prst="rect">
            <a:avLst/>
          </a:prstGeom>
          <a:noFill/>
        </p:spPr>
        <p:txBody>
          <a:bodyPr wrap="square" rtlCol="0">
            <a:spAutoFit/>
          </a:bodyPr>
          <a:lstStyle/>
          <a:p>
            <a:pPr algn="ctr"/>
            <a:r>
              <a:rPr lang="en-GB" sz="3400" b="1" dirty="0" smtClean="0">
                <a:solidFill>
                  <a:schemeClr val="accent2">
                    <a:lumMod val="75000"/>
                  </a:schemeClr>
                </a:solidFill>
              </a:rPr>
              <a:t>… better than the Scribes and Pharisees …</a:t>
            </a:r>
          </a:p>
          <a:p>
            <a:pPr algn="ctr"/>
            <a:r>
              <a:rPr lang="en-GB" sz="2400" dirty="0" smtClean="0">
                <a:solidFill>
                  <a:schemeClr val="accent2">
                    <a:lumMod val="75000"/>
                  </a:schemeClr>
                </a:solidFill>
              </a:rPr>
              <a:t>(Matt. 5:20)</a:t>
            </a:r>
            <a:endParaRPr lang="en-GB" sz="2400" dirty="0">
              <a:solidFill>
                <a:schemeClr val="accent2">
                  <a:lumMod val="75000"/>
                </a:schemeClr>
              </a:solidFill>
            </a:endParaRPr>
          </a:p>
        </p:txBody>
      </p:sp>
      <p:pic>
        <p:nvPicPr>
          <p:cNvPr id="19458" name="Picture 2" descr="http://www.clker.com/cliparts/n/Z/v/Y/y/e/ear-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7"/>
            <a:ext cx="2376264" cy="339466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s.cdn1.123rf.com/168nwm/djdarkflower/djdarkflower1102/djdarkflower110200004/8785187-mouth-white-teeth-and-red-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380535"/>
            <a:ext cx="2664296" cy="2984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449731"/>
            <a:ext cx="2520280" cy="1077218"/>
          </a:xfrm>
          <a:prstGeom prst="rect">
            <a:avLst/>
          </a:prstGeom>
          <a:noFill/>
        </p:spPr>
        <p:txBody>
          <a:bodyPr wrap="square" rtlCol="0">
            <a:spAutoFit/>
          </a:bodyPr>
          <a:lstStyle/>
          <a:p>
            <a:pPr algn="ctr"/>
            <a:r>
              <a:rPr lang="en-GB" sz="3200" b="1" dirty="0" smtClean="0">
                <a:solidFill>
                  <a:schemeClr val="accent2">
                    <a:lumMod val="75000"/>
                  </a:schemeClr>
                </a:solidFill>
              </a:rPr>
              <a:t>… you have heard …</a:t>
            </a:r>
            <a:endParaRPr lang="en-GB" sz="3200" b="1" dirty="0">
              <a:solidFill>
                <a:schemeClr val="accent2">
                  <a:lumMod val="75000"/>
                </a:schemeClr>
              </a:solidFill>
            </a:endParaRPr>
          </a:p>
        </p:txBody>
      </p:sp>
      <p:sp>
        <p:nvSpPr>
          <p:cNvPr id="17" name="TextBox 16"/>
          <p:cNvSpPr txBox="1"/>
          <p:nvPr/>
        </p:nvSpPr>
        <p:spPr>
          <a:xfrm>
            <a:off x="6228184" y="4437112"/>
            <a:ext cx="2520280" cy="1077218"/>
          </a:xfrm>
          <a:prstGeom prst="rect">
            <a:avLst/>
          </a:prstGeom>
          <a:noFill/>
        </p:spPr>
        <p:txBody>
          <a:bodyPr wrap="square" rtlCol="0">
            <a:spAutoFit/>
          </a:bodyPr>
          <a:lstStyle/>
          <a:p>
            <a:pPr algn="ctr"/>
            <a:r>
              <a:rPr lang="en-GB" sz="3200" b="1" dirty="0" smtClean="0">
                <a:solidFill>
                  <a:schemeClr val="accent2">
                    <a:lumMod val="75000"/>
                  </a:schemeClr>
                </a:solidFill>
              </a:rPr>
              <a:t>… but I say to you …</a:t>
            </a:r>
            <a:endParaRPr lang="en-GB" sz="3200" b="1" dirty="0">
              <a:solidFill>
                <a:schemeClr val="accent2">
                  <a:lumMod val="75000"/>
                </a:schemeClr>
              </a:solidFill>
            </a:endParaRPr>
          </a:p>
        </p:txBody>
      </p:sp>
      <p:sp>
        <p:nvSpPr>
          <p:cNvPr id="5" name="TextBox 4"/>
          <p:cNvSpPr txBox="1"/>
          <p:nvPr/>
        </p:nvSpPr>
        <p:spPr>
          <a:xfrm>
            <a:off x="3095836" y="998598"/>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murder …</a:t>
            </a:r>
            <a:endParaRPr lang="en-GB" sz="3200" dirty="0">
              <a:solidFill>
                <a:schemeClr val="accent2">
                  <a:lumMod val="75000"/>
                </a:schemeClr>
              </a:solidFill>
            </a:endParaRPr>
          </a:p>
        </p:txBody>
      </p:sp>
      <p:sp>
        <p:nvSpPr>
          <p:cNvPr id="20" name="TextBox 19"/>
          <p:cNvSpPr txBox="1"/>
          <p:nvPr/>
        </p:nvSpPr>
        <p:spPr>
          <a:xfrm>
            <a:off x="3082827" y="1574662"/>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adultery …</a:t>
            </a:r>
            <a:endParaRPr lang="en-GB" sz="3200" dirty="0">
              <a:solidFill>
                <a:schemeClr val="accent2">
                  <a:lumMod val="75000"/>
                </a:schemeClr>
              </a:solidFill>
            </a:endParaRPr>
          </a:p>
        </p:txBody>
      </p:sp>
      <p:sp>
        <p:nvSpPr>
          <p:cNvPr id="21" name="TextBox 20"/>
          <p:cNvSpPr txBox="1"/>
          <p:nvPr/>
        </p:nvSpPr>
        <p:spPr>
          <a:xfrm>
            <a:off x="3082827" y="2150726"/>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divorce …</a:t>
            </a:r>
            <a:endParaRPr lang="en-GB" sz="3200" dirty="0">
              <a:solidFill>
                <a:schemeClr val="accent2">
                  <a:lumMod val="75000"/>
                </a:schemeClr>
              </a:solidFill>
            </a:endParaRPr>
          </a:p>
        </p:txBody>
      </p:sp>
      <p:sp>
        <p:nvSpPr>
          <p:cNvPr id="22" name="TextBox 21"/>
          <p:cNvSpPr txBox="1"/>
          <p:nvPr/>
        </p:nvSpPr>
        <p:spPr>
          <a:xfrm>
            <a:off x="3082827" y="2726790"/>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vows …</a:t>
            </a:r>
            <a:endParaRPr lang="en-GB" sz="3200" dirty="0">
              <a:solidFill>
                <a:schemeClr val="accent2">
                  <a:lumMod val="75000"/>
                </a:schemeClr>
              </a:solidFill>
            </a:endParaRPr>
          </a:p>
        </p:txBody>
      </p:sp>
      <p:sp>
        <p:nvSpPr>
          <p:cNvPr id="23" name="TextBox 22"/>
          <p:cNvSpPr txBox="1"/>
          <p:nvPr/>
        </p:nvSpPr>
        <p:spPr>
          <a:xfrm>
            <a:off x="3059832" y="3302854"/>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revenge …</a:t>
            </a:r>
            <a:endParaRPr lang="en-GB" sz="3200" dirty="0">
              <a:solidFill>
                <a:schemeClr val="accent2">
                  <a:lumMod val="75000"/>
                </a:schemeClr>
              </a:solidFill>
            </a:endParaRPr>
          </a:p>
        </p:txBody>
      </p:sp>
      <p:sp>
        <p:nvSpPr>
          <p:cNvPr id="24" name="TextBox 23"/>
          <p:cNvSpPr txBox="1"/>
          <p:nvPr/>
        </p:nvSpPr>
        <p:spPr>
          <a:xfrm>
            <a:off x="3059832" y="3905498"/>
            <a:ext cx="2952328" cy="584775"/>
          </a:xfrm>
          <a:prstGeom prst="rect">
            <a:avLst/>
          </a:prstGeom>
          <a:noFill/>
        </p:spPr>
        <p:txBody>
          <a:bodyPr wrap="square" rtlCol="0">
            <a:spAutoFit/>
          </a:bodyPr>
          <a:lstStyle/>
          <a:p>
            <a:pPr algn="ctr"/>
            <a:r>
              <a:rPr lang="en-GB" sz="3200" dirty="0" smtClean="0">
                <a:solidFill>
                  <a:schemeClr val="accent2">
                    <a:lumMod val="75000"/>
                  </a:schemeClr>
                </a:solidFill>
              </a:rPr>
              <a:t>… enemies …</a:t>
            </a:r>
            <a:endParaRPr lang="en-GB" sz="3200" dirty="0">
              <a:solidFill>
                <a:schemeClr val="accent2">
                  <a:lumMod val="75000"/>
                </a:schemeClr>
              </a:solidFill>
            </a:endParaRPr>
          </a:p>
        </p:txBody>
      </p:sp>
    </p:spTree>
    <p:extLst>
      <p:ext uri="{BB962C8B-B14F-4D97-AF65-F5344CB8AC3E}">
        <p14:creationId xmlns:p14="http://schemas.microsoft.com/office/powerpoint/2010/main" val="249876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5"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Character</a:t>
            </a:r>
          </a:p>
          <a:p>
            <a:pPr algn="ctr"/>
            <a:r>
              <a:rPr lang="en-GB" sz="2400" dirty="0" smtClean="0">
                <a:solidFill>
                  <a:schemeClr val="accent2">
                    <a:lumMod val="50000"/>
                  </a:schemeClr>
                </a:solidFill>
              </a:rPr>
              <a:t>(Matt 5:1-12)</a:t>
            </a:r>
            <a:endParaRPr lang="en-GB" sz="2400" dirty="0">
              <a:solidFill>
                <a:schemeClr val="accent2">
                  <a:lumMod val="50000"/>
                </a:schemeClr>
              </a:solidFill>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Calling</a:t>
            </a:r>
          </a:p>
          <a:p>
            <a:pPr algn="ctr"/>
            <a:r>
              <a:rPr lang="en-GB" sz="2400" dirty="0">
                <a:solidFill>
                  <a:schemeClr val="accent2">
                    <a:lumMod val="50000"/>
                  </a:schemeClr>
                </a:solidFill>
              </a:rPr>
              <a:t>(Matt </a:t>
            </a:r>
            <a:r>
              <a:rPr lang="en-GB" sz="2400" dirty="0" smtClean="0">
                <a:solidFill>
                  <a:schemeClr val="accent2">
                    <a:lumMod val="50000"/>
                  </a:schemeClr>
                </a:solidFill>
              </a:rPr>
              <a:t>5:13-16)</a:t>
            </a:r>
            <a:endParaRPr lang="en-GB" sz="2400" dirty="0">
              <a:solidFill>
                <a:schemeClr val="accent2">
                  <a:lumMod val="50000"/>
                </a:schemeClr>
              </a:solidFill>
            </a:endParaRPr>
          </a:p>
        </p:txBody>
      </p:sp>
    </p:spTree>
    <p:extLst>
      <p:ext uri="{BB962C8B-B14F-4D97-AF65-F5344CB8AC3E}">
        <p14:creationId xmlns:p14="http://schemas.microsoft.com/office/powerpoint/2010/main" val="171236729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alt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6238"/>
            <a:ext cx="45720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648" y="5445224"/>
            <a:ext cx="4597648" cy="646331"/>
          </a:xfrm>
          <a:prstGeom prst="rect">
            <a:avLst/>
          </a:prstGeom>
          <a:noFill/>
        </p:spPr>
        <p:txBody>
          <a:bodyPr>
            <a:spAutoFit/>
          </a:bodyPr>
          <a:lstStyle/>
          <a:p>
            <a:pPr algn="ctr" fontAlgn="auto">
              <a:spcBef>
                <a:spcPts val="0"/>
              </a:spcBef>
              <a:spcAft>
                <a:spcPts val="0"/>
              </a:spcAft>
              <a:defRPr/>
            </a:pPr>
            <a:r>
              <a:rPr lang="en-US" sz="3600" dirty="0">
                <a:ln w="12700">
                  <a:solidFill>
                    <a:schemeClr val="tx2">
                      <a:satMod val="155000"/>
                    </a:schemeClr>
                  </a:solidFill>
                  <a:prstDash val="solid"/>
                </a:ln>
                <a:solidFill>
                  <a:srgbClr val="002060"/>
                </a:solidFill>
                <a:latin typeface="+mn-lt"/>
                <a:cs typeface="+mn-cs"/>
              </a:rPr>
              <a:t>Matthew 5:13</a:t>
            </a:r>
            <a:endParaRPr lang="en-US" sz="5400" dirty="0">
              <a:ln w="12700">
                <a:solidFill>
                  <a:schemeClr val="tx2">
                    <a:satMod val="155000"/>
                  </a:schemeClr>
                </a:solidFill>
                <a:prstDash val="solid"/>
              </a:ln>
              <a:solidFill>
                <a:srgbClr val="002060"/>
              </a:solidFill>
              <a:latin typeface="+mn-lt"/>
              <a:cs typeface="+mn-cs"/>
            </a:endParaRPr>
          </a:p>
        </p:txBody>
      </p:sp>
      <p:sp>
        <p:nvSpPr>
          <p:cNvPr id="3" name="Rectangle 2"/>
          <p:cNvSpPr/>
          <p:nvPr/>
        </p:nvSpPr>
        <p:spPr>
          <a:xfrm>
            <a:off x="459970" y="260648"/>
            <a:ext cx="8258158" cy="830997"/>
          </a:xfrm>
          <a:prstGeom prst="rect">
            <a:avLst/>
          </a:prstGeom>
          <a:noFill/>
        </p:spPr>
        <p:txBody>
          <a:bodyPr wrap="none">
            <a:spAutoFit/>
          </a:bodyPr>
          <a:lstStyle/>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latin typeface="+mn-lt"/>
                <a:cs typeface="+mn-cs"/>
              </a:rPr>
              <a:t>You are the </a:t>
            </a:r>
            <a:r>
              <a:rPr lang="en-US" sz="4800" b="1" dirty="0">
                <a:ln w="12700">
                  <a:solidFill>
                    <a:schemeClr val="tx2">
                      <a:satMod val="155000"/>
                    </a:schemeClr>
                  </a:solidFill>
                  <a:prstDash val="solid"/>
                </a:ln>
                <a:solidFill>
                  <a:schemeClr val="tx2"/>
                </a:solidFill>
                <a:latin typeface="+mn-lt"/>
                <a:cs typeface="+mn-cs"/>
              </a:rPr>
              <a:t>salt of the earth</a:t>
            </a:r>
          </a:p>
        </p:txBody>
      </p:sp>
      <p:pic>
        <p:nvPicPr>
          <p:cNvPr id="15365" name="Picture 2" descr="http://www.allfantastic.com/uploads/Light_Bulb_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103313"/>
            <a:ext cx="381635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firstlovebeta.com/wp-content/uploads/2012/01/Salt-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71450"/>
            <a:ext cx="9194800"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bg1"/>
                  </a:solidFill>
                  <a:prstDash val="solid"/>
                  <a:miter lim="800000"/>
                </a:ln>
                <a:solidFill>
                  <a:schemeClr val="bg1"/>
                </a:solidFill>
              </a:rPr>
              <a:t>Greatness in the Kingdom</a:t>
            </a:r>
            <a:endParaRPr lang="en-US" sz="5400" b="1" cap="none" spc="0" dirty="0">
              <a:ln w="17780" cmpd="sng">
                <a:solidFill>
                  <a:schemeClr val="bg1"/>
                </a:solidFill>
                <a:prstDash val="solid"/>
                <a:miter lim="800000"/>
              </a:ln>
              <a:solidFill>
                <a:schemeClr val="bg1"/>
              </a:solidFill>
            </a:endParaRPr>
          </a:p>
        </p:txBody>
      </p:sp>
    </p:spTree>
    <p:extLst>
      <p:ext uri="{BB962C8B-B14F-4D97-AF65-F5344CB8AC3E}">
        <p14:creationId xmlns:p14="http://schemas.microsoft.com/office/powerpoint/2010/main" val="17819641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663300"/>
                  </a:solidFill>
                  <a:prstDash val="solid"/>
                  <a:miter lim="800000"/>
                </a:ln>
                <a:solidFill>
                  <a:schemeClr val="accent2">
                    <a:lumMod val="50000"/>
                  </a:schemeClr>
                </a:solidFill>
              </a:rPr>
              <a:t>Greatness in the Kingdom</a:t>
            </a:r>
            <a:endParaRPr lang="en-US" sz="5400" b="1" cap="none" spc="0" dirty="0">
              <a:ln w="17780" cmpd="sng">
                <a:solidFill>
                  <a:srgbClr val="663300"/>
                </a:solidFill>
                <a:prstDash val="solid"/>
                <a:miter lim="800000"/>
              </a:ln>
              <a:solidFill>
                <a:schemeClr val="accent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969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5386"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Character</a:t>
            </a:r>
          </a:p>
          <a:p>
            <a:pPr algn="ctr"/>
            <a:r>
              <a:rPr lang="en-GB" sz="2400" dirty="0" smtClean="0">
                <a:solidFill>
                  <a:schemeClr val="accent2">
                    <a:lumMod val="50000"/>
                  </a:schemeClr>
                </a:solidFill>
              </a:rPr>
              <a:t>(Matt 5:1-12)</a:t>
            </a:r>
            <a:endParaRPr lang="en-GB" sz="2400" dirty="0">
              <a:solidFill>
                <a:schemeClr val="accent2">
                  <a:lumMod val="50000"/>
                </a:schemeClr>
              </a:solidFill>
            </a:endParaRPr>
          </a:p>
        </p:txBody>
      </p:sp>
      <p:sp>
        <p:nvSpPr>
          <p:cNvPr id="13" name="TextBox 12"/>
          <p:cNvSpPr txBox="1"/>
          <p:nvPr/>
        </p:nvSpPr>
        <p:spPr>
          <a:xfrm>
            <a:off x="3037769"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Calling</a:t>
            </a:r>
          </a:p>
          <a:p>
            <a:pPr algn="ctr"/>
            <a:r>
              <a:rPr lang="en-GB" sz="2400" dirty="0">
                <a:solidFill>
                  <a:schemeClr val="accent2">
                    <a:lumMod val="50000"/>
                  </a:schemeClr>
                </a:solidFill>
              </a:rPr>
              <a:t>(Matt </a:t>
            </a:r>
            <a:r>
              <a:rPr lang="en-GB" sz="2400" dirty="0" smtClean="0">
                <a:solidFill>
                  <a:schemeClr val="accent2">
                    <a:lumMod val="50000"/>
                  </a:schemeClr>
                </a:solidFill>
              </a:rPr>
              <a:t>5:13-16)</a:t>
            </a:r>
            <a:endParaRPr lang="en-GB" sz="2400" dirty="0">
              <a:solidFill>
                <a:schemeClr val="accent2">
                  <a:lumMod val="50000"/>
                </a:schemeClr>
              </a:solidFill>
            </a:endParaRPr>
          </a:p>
        </p:txBody>
      </p:sp>
      <p:sp>
        <p:nvSpPr>
          <p:cNvPr id="14" name="TextBox 13"/>
          <p:cNvSpPr txBox="1"/>
          <p:nvPr/>
        </p:nvSpPr>
        <p:spPr>
          <a:xfrm>
            <a:off x="5940152" y="5373216"/>
            <a:ext cx="3068462" cy="1446550"/>
          </a:xfrm>
          <a:prstGeom prst="rect">
            <a:avLst/>
          </a:prstGeom>
          <a:noFill/>
        </p:spPr>
        <p:txBody>
          <a:bodyPr wrap="square" rtlCol="0">
            <a:spAutoFit/>
          </a:bodyPr>
          <a:lstStyle/>
          <a:p>
            <a:pPr algn="ctr"/>
            <a:r>
              <a:rPr lang="en-GB" sz="3200" b="1" dirty="0" smtClean="0">
                <a:solidFill>
                  <a:schemeClr val="accent2">
                    <a:lumMod val="50000"/>
                  </a:schemeClr>
                </a:solidFill>
              </a:rPr>
              <a:t>Kingdom Conduct</a:t>
            </a:r>
          </a:p>
          <a:p>
            <a:pPr algn="ctr"/>
            <a:r>
              <a:rPr lang="en-GB" sz="2400" dirty="0">
                <a:solidFill>
                  <a:schemeClr val="accent2">
                    <a:lumMod val="50000"/>
                  </a:schemeClr>
                </a:solidFill>
              </a:rPr>
              <a:t>(Matt </a:t>
            </a:r>
            <a:r>
              <a:rPr lang="en-GB" sz="2400" dirty="0" smtClean="0">
                <a:solidFill>
                  <a:schemeClr val="accent2">
                    <a:lumMod val="50000"/>
                  </a:schemeClr>
                </a:solidFill>
              </a:rPr>
              <a:t>5:17-7:27)</a:t>
            </a:r>
            <a:endParaRPr lang="en-GB" sz="2400" dirty="0">
              <a:solidFill>
                <a:schemeClr val="accent2">
                  <a:lumMod val="50000"/>
                </a:schemeClr>
              </a:solidFill>
            </a:endParaRPr>
          </a:p>
        </p:txBody>
      </p:sp>
    </p:spTree>
    <p:extLst>
      <p:ext uri="{BB962C8B-B14F-4D97-AF65-F5344CB8AC3E}">
        <p14:creationId xmlns:p14="http://schemas.microsoft.com/office/powerpoint/2010/main" val="140579884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580"/>
            <a:ext cx="4159759" cy="509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83287" y="933598"/>
            <a:ext cx="4687045" cy="1938992"/>
          </a:xfrm>
          <a:prstGeom prst="rect">
            <a:avLst/>
          </a:prstGeom>
        </p:spPr>
        <p:txBody>
          <a:bodyPr wrap="square">
            <a:spAutoFit/>
          </a:bodyPr>
          <a:lstStyle/>
          <a:p>
            <a:pPr algn="ctr"/>
            <a:r>
              <a:rPr lang="en-GB" sz="3200" b="1" dirty="0" smtClean="0">
                <a:solidFill>
                  <a:schemeClr val="tx2">
                    <a:lumMod val="75000"/>
                  </a:schemeClr>
                </a:solidFill>
              </a:rPr>
              <a:t>"This is my beloved Son, with whom I am well pleased.” </a:t>
            </a:r>
          </a:p>
          <a:p>
            <a:pPr algn="ctr"/>
            <a:r>
              <a:rPr lang="en-GB" sz="2400" dirty="0" smtClean="0">
                <a:solidFill>
                  <a:schemeClr val="tx2">
                    <a:lumMod val="75000"/>
                  </a:schemeClr>
                </a:solidFill>
              </a:rPr>
              <a:t>(Matthew 3:17) </a:t>
            </a:r>
            <a:endParaRPr lang="en-GB" sz="2400" dirty="0">
              <a:solidFill>
                <a:schemeClr val="tx2">
                  <a:lumMod val="75000"/>
                </a:schemeClr>
              </a:solidFill>
            </a:endParaRPr>
          </a:p>
        </p:txBody>
      </p:sp>
      <p:sp>
        <p:nvSpPr>
          <p:cNvPr id="5" name="Rectangle 4"/>
          <p:cNvSpPr/>
          <p:nvPr/>
        </p:nvSpPr>
        <p:spPr>
          <a:xfrm>
            <a:off x="4483287" y="2886567"/>
            <a:ext cx="4687045" cy="1938992"/>
          </a:xfrm>
          <a:prstGeom prst="rect">
            <a:avLst/>
          </a:prstGeom>
        </p:spPr>
        <p:txBody>
          <a:bodyPr wrap="square">
            <a:spAutoFit/>
          </a:bodyPr>
          <a:lstStyle/>
          <a:p>
            <a:pPr algn="ctr"/>
            <a:r>
              <a:rPr lang="en-GB" sz="3200" b="1" dirty="0" smtClean="0">
                <a:solidFill>
                  <a:schemeClr val="tx2">
                    <a:lumMod val="75000"/>
                  </a:schemeClr>
                </a:solidFill>
              </a:rPr>
              <a:t>"</a:t>
            </a:r>
            <a:r>
              <a:rPr lang="en-GB" sz="3200" b="1" dirty="0">
                <a:solidFill>
                  <a:schemeClr val="tx2">
                    <a:lumMod val="75000"/>
                  </a:schemeClr>
                </a:solidFill>
              </a:rPr>
              <a:t>This is my beloved Son, with whom I am well </a:t>
            </a:r>
            <a:r>
              <a:rPr lang="en-GB" sz="3200" b="1" dirty="0" smtClean="0">
                <a:solidFill>
                  <a:schemeClr val="tx2">
                    <a:lumMod val="75000"/>
                  </a:schemeClr>
                </a:solidFill>
              </a:rPr>
              <a:t>pleased.”</a:t>
            </a:r>
          </a:p>
          <a:p>
            <a:pPr algn="ctr"/>
            <a:r>
              <a:rPr lang="en-GB" sz="2400" dirty="0" smtClean="0">
                <a:solidFill>
                  <a:schemeClr val="tx2">
                    <a:lumMod val="75000"/>
                  </a:schemeClr>
                </a:solidFill>
              </a:rPr>
              <a:t>(Matthew 17:5) </a:t>
            </a:r>
            <a:endParaRPr lang="en-GB" sz="2400" dirty="0">
              <a:solidFill>
                <a:schemeClr val="tx2">
                  <a:lumMod val="75000"/>
                </a:schemeClr>
              </a:solidFill>
            </a:endParaRPr>
          </a:p>
        </p:txBody>
      </p:sp>
      <p:sp>
        <p:nvSpPr>
          <p:cNvPr id="6" name="Rectangle 5"/>
          <p:cNvSpPr/>
          <p:nvPr/>
        </p:nvSpPr>
        <p:spPr>
          <a:xfrm>
            <a:off x="4483287" y="4862770"/>
            <a:ext cx="4660713" cy="1446550"/>
          </a:xfrm>
          <a:prstGeom prst="rect">
            <a:avLst/>
          </a:prstGeom>
        </p:spPr>
        <p:txBody>
          <a:bodyPr wrap="square">
            <a:spAutoFit/>
          </a:bodyPr>
          <a:lstStyle/>
          <a:p>
            <a:pPr algn="ctr"/>
            <a:r>
              <a:rPr lang="en-GB" sz="3200" b="1" dirty="0" smtClean="0">
                <a:solidFill>
                  <a:schemeClr val="tx2">
                    <a:lumMod val="75000"/>
                  </a:schemeClr>
                </a:solidFill>
              </a:rPr>
              <a:t>“Well </a:t>
            </a:r>
            <a:r>
              <a:rPr lang="en-GB" sz="3200" b="1" dirty="0">
                <a:solidFill>
                  <a:schemeClr val="tx2">
                    <a:lumMod val="75000"/>
                  </a:schemeClr>
                </a:solidFill>
              </a:rPr>
              <a:t>done, good and faithful servant</a:t>
            </a:r>
            <a:r>
              <a:rPr lang="en-GB" sz="3200" b="1" dirty="0" smtClean="0">
                <a:solidFill>
                  <a:schemeClr val="tx2">
                    <a:lumMod val="75000"/>
                  </a:schemeClr>
                </a:solidFill>
              </a:rPr>
              <a:t>.”</a:t>
            </a:r>
          </a:p>
          <a:p>
            <a:pPr algn="ctr"/>
            <a:r>
              <a:rPr lang="en-GB" sz="2400" dirty="0" smtClean="0">
                <a:solidFill>
                  <a:schemeClr val="tx2">
                    <a:lumMod val="75000"/>
                  </a:schemeClr>
                </a:solidFill>
              </a:rPr>
              <a:t>(Matthew 25:23) </a:t>
            </a:r>
            <a:endParaRPr lang="en-GB" sz="2400" dirty="0">
              <a:solidFill>
                <a:schemeClr val="tx2">
                  <a:lumMod val="75000"/>
                </a:schemeClr>
              </a:solidFill>
            </a:endParaRPr>
          </a:p>
        </p:txBody>
      </p:sp>
      <p:sp>
        <p:nvSpPr>
          <p:cNvPr id="10" name="Rectangle 9"/>
          <p:cNvSpPr/>
          <p:nvPr/>
        </p:nvSpPr>
        <p:spPr>
          <a:xfrm>
            <a:off x="0" y="-14610"/>
            <a:ext cx="91440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tx2">
                      <a:lumMod val="50000"/>
                    </a:schemeClr>
                  </a:solidFill>
                  <a:prstDash val="solid"/>
                  <a:miter lim="800000"/>
                </a:ln>
                <a:solidFill>
                  <a:schemeClr val="tx2">
                    <a:lumMod val="75000"/>
                  </a:schemeClr>
                </a:solidFill>
              </a:rPr>
              <a:t>Greatness in the Kingdom</a:t>
            </a:r>
            <a:endParaRPr lang="en-US" sz="5400" b="1" cap="none" spc="0" dirty="0">
              <a:ln w="17780" cmpd="sng">
                <a:solidFill>
                  <a:schemeClr val="tx2">
                    <a:lumMod val="50000"/>
                  </a:schemeClr>
                </a:solidFill>
                <a:prstDash val="solid"/>
                <a:miter lim="800000"/>
              </a:ln>
              <a:solidFill>
                <a:schemeClr val="tx2">
                  <a:lumMod val="75000"/>
                </a:schemeClr>
              </a:solidFill>
            </a:endParaRPr>
          </a:p>
        </p:txBody>
      </p:sp>
    </p:spTree>
    <p:extLst>
      <p:ext uri="{BB962C8B-B14F-4D97-AF65-F5344CB8AC3E}">
        <p14:creationId xmlns:p14="http://schemas.microsoft.com/office/powerpoint/2010/main" val="1619766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6155531"/>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5:17-20</a:t>
            </a:r>
            <a:br>
              <a:rPr lang="en-GB" sz="3200" b="1" dirty="0" smtClean="0">
                <a:solidFill>
                  <a:schemeClr val="accent2">
                    <a:lumMod val="50000"/>
                  </a:schemeClr>
                </a:solidFill>
              </a:rPr>
            </a:br>
            <a:r>
              <a:rPr lang="en-GB" sz="1000" dirty="0"/>
              <a:t/>
            </a:r>
            <a:br>
              <a:rPr lang="en-GB" sz="1000" dirty="0"/>
            </a:br>
            <a:r>
              <a:rPr lang="en-GB" sz="3200" baseline="30000" dirty="0"/>
              <a:t>17 </a:t>
            </a:r>
            <a:r>
              <a:rPr lang="en-GB" sz="3200" dirty="0"/>
              <a:t>“Don’t misunderstand why I have come. I did not come to abolish the law of Moses or the writings of the prophets. No, I came to accomplish their purpose. </a:t>
            </a:r>
            <a:br>
              <a:rPr lang="en-GB" sz="3200" dirty="0"/>
            </a:br>
            <a:r>
              <a:rPr lang="en-GB" sz="3200" baseline="30000" dirty="0"/>
              <a:t>18 </a:t>
            </a:r>
            <a:r>
              <a:rPr lang="en-GB" sz="3200" dirty="0"/>
              <a:t>I tell you the truth, until heaven and earth disappear, not even the smallest detail of God’s law will disappear until its purpose is achieved. </a:t>
            </a:r>
          </a:p>
        </p:txBody>
      </p:sp>
    </p:spTree>
    <p:extLst>
      <p:ext uri="{BB962C8B-B14F-4D97-AF65-F5344CB8AC3E}">
        <p14:creationId xmlns:p14="http://schemas.microsoft.com/office/powerpoint/2010/main" val="9056535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5170646"/>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5:17-20</a:t>
            </a:r>
            <a:r>
              <a:rPr lang="en-GB" sz="3200" b="1" dirty="0" smtClean="0"/>
              <a:t/>
            </a:r>
            <a:br>
              <a:rPr lang="en-GB" sz="3200" b="1" dirty="0" smtClean="0"/>
            </a:br>
            <a:r>
              <a:rPr lang="en-GB" sz="1000" dirty="0"/>
              <a:t/>
            </a:r>
            <a:br>
              <a:rPr lang="en-GB" sz="1000" dirty="0"/>
            </a:br>
            <a:r>
              <a:rPr lang="en-GB" sz="3200" baseline="30000" dirty="0" smtClean="0"/>
              <a:t>19 </a:t>
            </a:r>
            <a:r>
              <a:rPr lang="en-GB" sz="3200" dirty="0"/>
              <a:t>So if you ignore the least commandment and teach others to do the same, you will be called the least in the Kingdom of Heaven. But anyone who obeys God’s laws and teaches them will be called great in the Kingdom of Heaven. </a:t>
            </a:r>
          </a:p>
        </p:txBody>
      </p:sp>
    </p:spTree>
    <p:extLst>
      <p:ext uri="{BB962C8B-B14F-4D97-AF65-F5344CB8AC3E}">
        <p14:creationId xmlns:p14="http://schemas.microsoft.com/office/powerpoint/2010/main" val="394357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bctoledo.files.wordpress.com/2011/05/holy-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41"/>
            <a:ext cx="3707904" cy="6871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617" y="0"/>
            <a:ext cx="5904656" cy="3693319"/>
          </a:xfrm>
          <a:prstGeom prst="rect">
            <a:avLst/>
          </a:prstGeom>
        </p:spPr>
        <p:txBody>
          <a:bodyPr wrap="square">
            <a:spAutoFit/>
          </a:bodyPr>
          <a:lstStyle/>
          <a:p>
            <a:pPr algn="ctr"/>
            <a:r>
              <a:rPr lang="en-GB" sz="3200" b="1" dirty="0">
                <a:solidFill>
                  <a:schemeClr val="accent2">
                    <a:lumMod val="50000"/>
                  </a:schemeClr>
                </a:solidFill>
              </a:rPr>
              <a:t>Matthew </a:t>
            </a:r>
            <a:r>
              <a:rPr lang="en-GB" sz="3200" b="1" dirty="0" smtClean="0">
                <a:solidFill>
                  <a:schemeClr val="accent2">
                    <a:lumMod val="50000"/>
                  </a:schemeClr>
                </a:solidFill>
              </a:rPr>
              <a:t>5:17-20</a:t>
            </a:r>
            <a:r>
              <a:rPr lang="en-GB" sz="3200" b="1" dirty="0" smtClean="0"/>
              <a:t/>
            </a:r>
            <a:br>
              <a:rPr lang="en-GB" sz="3200" b="1" dirty="0" smtClean="0"/>
            </a:br>
            <a:r>
              <a:rPr lang="en-GB" sz="1000" dirty="0"/>
              <a:t/>
            </a:r>
            <a:br>
              <a:rPr lang="en-GB" sz="1000" dirty="0"/>
            </a:br>
            <a:r>
              <a:rPr lang="en-GB" sz="3200" baseline="30000" dirty="0" smtClean="0"/>
              <a:t>20 </a:t>
            </a:r>
            <a:r>
              <a:rPr lang="en-GB" sz="3200" dirty="0"/>
              <a:t>“But I warn you—unless your righteousness is better than the righteousness of the teachers of religious law and the Pharisees, you will never enter the Kingdom of Heaven! </a:t>
            </a:r>
          </a:p>
        </p:txBody>
      </p:sp>
    </p:spTree>
    <p:extLst>
      <p:ext uri="{BB962C8B-B14F-4D97-AF65-F5344CB8AC3E}">
        <p14:creationId xmlns:p14="http://schemas.microsoft.com/office/powerpoint/2010/main" val="291538065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16992</TotalTime>
  <Words>785</Words>
  <Application>Microsoft Office PowerPoint</Application>
  <PresentationFormat>On-screen Show (4:3)</PresentationFormat>
  <Paragraphs>157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dc:creator>
  <cp:lastModifiedBy>Martyn</cp:lastModifiedBy>
  <cp:revision>236</cp:revision>
  <dcterms:created xsi:type="dcterms:W3CDTF">2012-02-25T14:01:28Z</dcterms:created>
  <dcterms:modified xsi:type="dcterms:W3CDTF">2012-05-02T13:21:10Z</dcterms:modified>
</cp:coreProperties>
</file>